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7"/>
  </p:notesMasterIdLst>
  <p:sldIdLst>
    <p:sldId id="606" r:id="rId3"/>
    <p:sldId id="257" r:id="rId4"/>
    <p:sldId id="259" r:id="rId5"/>
    <p:sldId id="584" r:id="rId6"/>
    <p:sldId id="582" r:id="rId7"/>
    <p:sldId id="502" r:id="rId8"/>
    <p:sldId id="596" r:id="rId9"/>
    <p:sldId id="262" r:id="rId10"/>
    <p:sldId id="555" r:id="rId11"/>
    <p:sldId id="374" r:id="rId12"/>
    <p:sldId id="581" r:id="rId13"/>
    <p:sldId id="376" r:id="rId14"/>
    <p:sldId id="384" r:id="rId15"/>
    <p:sldId id="562" r:id="rId16"/>
    <p:sldId id="326" r:id="rId17"/>
    <p:sldId id="515" r:id="rId18"/>
    <p:sldId id="605" r:id="rId19"/>
    <p:sldId id="564" r:id="rId20"/>
    <p:sldId id="448" r:id="rId21"/>
    <p:sldId id="450" r:id="rId22"/>
    <p:sldId id="288" r:id="rId23"/>
    <p:sldId id="543" r:id="rId24"/>
    <p:sldId id="393" r:id="rId25"/>
    <p:sldId id="517" r:id="rId26"/>
    <p:sldId id="410" r:id="rId27"/>
    <p:sldId id="600" r:id="rId28"/>
    <p:sldId id="485" r:id="rId29"/>
    <p:sldId id="569" r:id="rId30"/>
    <p:sldId id="570" r:id="rId31"/>
    <p:sldId id="568" r:id="rId32"/>
    <p:sldId id="476" r:id="rId33"/>
    <p:sldId id="602" r:id="rId34"/>
    <p:sldId id="425" r:id="rId35"/>
    <p:sldId id="514" r:id="rId36"/>
    <p:sldId id="518" r:id="rId37"/>
    <p:sldId id="513" r:id="rId38"/>
    <p:sldId id="420" r:id="rId39"/>
    <p:sldId id="402" r:id="rId40"/>
    <p:sldId id="401" r:id="rId41"/>
    <p:sldId id="576" r:id="rId42"/>
    <p:sldId id="261" r:id="rId43"/>
    <p:sldId id="509" r:id="rId44"/>
    <p:sldId id="347" r:id="rId45"/>
    <p:sldId id="60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h Phuong" initials="H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commentAuthors" Target="commentAuthors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7DFE-13CD-44CE-BA69-07E1ABC0A463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A2C99-97E9-48A0-B5D7-70F81EF9A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9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706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72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469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8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577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19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10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11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136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451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32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735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04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008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288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2666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638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ff6d869e8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ff6d869e8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6861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090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5050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055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02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5472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528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04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3002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1600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170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3049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7815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5579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921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8" name="Google Shape;1088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80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057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48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83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748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19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99B618-763E-4558-9F3C-B41DB8C9CD8E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538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2EBB81-3F1A-46B0-8B9F-FD181EDC6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27E35A-25BB-4FD7-B9C0-2BAFB3079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36A6E5-81AF-4593-9F18-FD64BC325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924C89-44BC-4F47-8F63-9E35FF6A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77FDE4-CDED-4EDA-B274-4294986A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0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27B5C2-3184-4E7E-9F86-3A07C2B4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71F6A3-99AE-48DF-97B9-21397BB0B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86CB39-9BB1-45CA-A385-E7B5B6A77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3DCEAC-3BE7-4D05-8CD2-8AF2D1F45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04F9A-B8E6-4FD3-B460-D2D24651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E4A20C6-DE67-4864-B5DF-7974B212B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708576-9A48-4421-B206-F25786B03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BFC486-6039-423E-BDCF-BC67A3BD9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D70D38-07CB-4F02-8675-110E4C24F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350B70-A9AB-451A-A894-CD4E513A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DC08E-722C-404F-A4F6-F40F997F8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66F277-6481-4957-937F-3872003F5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4B6741-EBC2-491D-B414-41D2FCA66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10F86E-0C37-4741-BD07-17AEDEB8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AD043-2A75-421F-8BE4-030584ED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068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356405-4CD3-4E24-9302-41B62667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94B9C5-63D1-41D5-B55E-202EFF4FB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578E15-3020-41F2-8592-C8F92C5B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D2F807-4CC6-4789-9C94-FB821346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6E6BF1-6F34-4A69-9C20-0C2D70FF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3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203A90-7E8E-49FA-92E3-924EE489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E3DBB2-ED57-4673-9760-4E41A3458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349BA3-57D4-4DE0-9A39-126696AAA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EA879A-B5DA-46BF-BA0C-FC1110E8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F9D290-6247-46A1-B91D-26FEDFFC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567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ABCED-DBB4-42A8-93F2-229E8624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43BAB3-FB72-46FB-8A3E-5633379AB1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939699-DB6D-4BFE-B5E8-A201DD433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0DC993-4F74-43EA-9BFC-64D56173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87A59C-6CF6-4563-B3C7-2505E324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E37010-73CF-4411-ADFE-F92B52572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275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FBA0F-2F3C-4906-B835-051600C5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FB86BC-ADDB-4819-A4ED-D45F03C6C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A8AEB5-C094-4427-8964-6D135C6AF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4BBACDA-72E9-4B1A-9423-B2B7AADBA2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9BA0A72-A9D5-4D19-82D6-75A42139E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73F1B08-08C6-4B56-9EE9-DC049B82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2808AB-C0F2-4C98-B16E-F7AEB7D7F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976159-F900-4B5A-AF86-0F8E3ADF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013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0DA390-E973-4630-B557-8C0927D7E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57B42F-3638-43E2-B41F-09699382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991943C-97C4-46C9-858D-75BFFBA4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7F9336C-D3D8-4A2E-87E9-D2749FB7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70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B27AED-CA2E-454D-BC7C-E271634F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F7FFD42-12AF-4D27-B3A8-88A174E22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9CA4AA-2F46-46B3-8AB3-CB886B5A6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1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895EE-3D2E-4D6A-80E1-F0C7479A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877467-2B7A-4C62-9C4B-FC3920B05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21C322-7821-44CC-9728-29605B616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236A9D-2C66-4773-8148-B83D1331F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939E5A-0647-46A2-BC16-E03C2619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C19C2A2-52D6-4D82-97CA-92F7DE92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420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B5B6C0-A86D-4FAD-B76B-763BDAA3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7F040-4C55-47F0-BFCA-C1EA7A91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D30A1F-38A4-43B2-9645-F537C5F75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C2E2E5-EEA9-4AE8-978E-96AEB9D4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7C7FD3-1FBE-40B2-9ECB-9B4681BE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7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9F87C-7DA2-4B42-88AC-6522ABC16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6BA5C5C-F44C-4668-B577-1BBD69CC9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647BF8-CD4A-47A9-86B1-9ED0F2C8D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542200-FCB4-4503-ABE3-F3FDE4E3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872929-399F-41BB-9AB8-9B24BC3D6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73B519-EFD1-4F34-B1D1-666C4E5D3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751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F9A15F-4F6A-4200-8EBF-3576D5D26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7F415F-DBE9-47E1-A17B-4CFAD2528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C178E-EFB3-4793-89E6-0EE928B5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297E87-7FBE-40B8-A223-69C8D9FC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9B7B26-DE4E-4AA5-8719-5F38CC0A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0605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3E213B5-415E-4E23-A10F-C60A59F10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5643ADF-D383-47E7-B99F-816152FE1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36511C-0DE4-47BD-B878-30D962F8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65BFD6-DB32-4473-904A-D2748209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097522-D099-44E2-A8F6-7D3E7CA5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846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28600"/>
            <a:ext cx="10972800" cy="5867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4">
            <a:extLst>
              <a:ext uri="{FF2B5EF4-FFF2-40B4-BE49-F238E27FC236}">
                <a16:creationId xmlns:a16="http://schemas.microsoft.com/office/drawing/2014/main" xmlns="" id="{5EFE430E-513F-471F-8DE4-7FEAD90B3C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>
            <a:extLst>
              <a:ext uri="{FF2B5EF4-FFF2-40B4-BE49-F238E27FC236}">
                <a16:creationId xmlns:a16="http://schemas.microsoft.com/office/drawing/2014/main" xmlns="" id="{42B3BDD0-0162-4E07-A3C6-B9A2C81FD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xmlns="" id="{39CCA7D8-BDC9-41DC-8324-618CF5086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A093C46-CD0C-48A5-AC18-E1E2FC560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3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7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8575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1051104" y="203200"/>
            <a:ext cx="7433600" cy="1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3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428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C0B803-E8B8-464C-B555-FF9F5F1C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78563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868EEC-FF10-48F2-A77C-CFC9C461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785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98B241-0D0D-4516-9BBE-E8941D3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78563"/>
            <a:ext cx="2844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C580D-6F50-429D-B436-467CBD2E7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5726E5-6684-46AE-8036-3E445930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898A71-E833-4D43-B1D9-0AB98FC8D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1C1344-A78F-49CE-83BB-0229E088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0E3167-9601-49DD-AF5D-CDAE25E8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FE9EFB-DC41-470C-A4B5-817DE4143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7E19C-B523-4F5D-AA8F-A219C870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8063B-8BA1-44BF-B361-37C5DFB54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86343E-3BA0-4CD3-AC35-118A237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C10A09-AEC6-4EDF-8090-EFDFD8DD1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B30EAB-6318-4F7E-9E97-1BB9823D0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BBD6B3-53BA-496B-AD6A-E03BF7575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0070D-3A72-4E9C-A4D9-A04CAFD2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CDC15D-8366-4EAE-9A1C-BF272D249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BFCD8A3-862D-4927-B939-11FDE70A2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5A3529-C8E4-4D33-8202-44E35DC1A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FADF24-6148-4E0D-8FC4-E553F17E2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939555-818C-4799-BDED-4FDB4ABC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43F82F-2522-4815-8CC9-2794DE48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D7297-5B83-449B-9E0C-4BC1145A6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FA8BA1-15CB-4E57-AC54-3B218E99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245AA4-6680-46FA-9FDC-755DB1B7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DE53BD-3903-49C8-9FE4-66DC98F6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33040B-E168-4D6E-A2A1-F3DD3938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6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DE3EABA-0A45-443C-A55C-43482B33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FA65FF-42B9-454A-983D-28FCC34C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EFBCDBF-38EB-4B5C-B5BB-B8E7F10E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9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C90660-C3D0-4380-B51C-D17C7DCBF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134A99-1019-47B8-B7D4-3DF262562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364F9B-E842-4290-99AC-3381D10FC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761BD3-4422-4ED3-B09A-E6D8D950A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61E4E8-0297-455A-979C-E6469450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080525-E6BA-40E9-BA17-75B5344CB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23422-7775-4F9B-A397-532EAC77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064BA0-0987-4895-97E2-F825A98C5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2485AF-F1CC-4CD8-8AA2-8F77A75C6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900237-72B7-4D3D-8D6E-148E3461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657225-2291-4BDA-888E-4241004F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9BE676-4735-4BB1-AB30-D08921FF7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656FD03-DFB5-4526-A083-66814601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95DDD-2BC4-4FDA-AB1F-31B2CACC3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CBCF49-A3F9-4569-A65B-7DE6F3B68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848D7-5C44-412D-9639-8CC28E6C220A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359201-CB94-4BA5-8910-85396A14C5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C41D70-3F5B-419F-8C8B-0CF79E737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C4D6C-16D9-4B8F-8FFE-953360A0F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8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7D2B3F5-B6F0-4832-B245-6BFC43221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8B2974-0799-4271-88D1-852C308AA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9FE8E4-D48D-44AE-92B3-C06402B9E5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03E72-C081-4B44-99C1-CED181278AEA}" type="datetimeFigureOut">
              <a:rPr lang="en-SG" smtClean="0"/>
              <a:pPr/>
              <a:t>26/7/2022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A3F46C-E101-45AC-85EB-A0AE1F5CC9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B1C87D-4513-4824-BEDA-7AA5BC030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B9DC1-A2E5-4B4C-BF27-C25A8184BAD7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8964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  <p:sldLayoutId id="2147483715" r:id="rId16"/>
    <p:sldLayoutId id="2147483716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jpeg"/><Relationship Id="rId7" Type="http://schemas.openxmlformats.org/officeDocument/2006/relationships/hyperlink" Target="https://vi.wikipedia.org/wiki/Nit%C6%A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vi.wikipedia.org/wiki/Hi%C4%91r%C3%B4" TargetMode="External"/><Relationship Id="rId5" Type="http://schemas.openxmlformats.org/officeDocument/2006/relationships/hyperlink" Target="https://vi.wikipedia.org/wiki/Carbon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"/>
            <a:ext cx="12201044" cy="6852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3709" y="3084945"/>
            <a:ext cx="5329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FFFF00"/>
                </a:solidFill>
              </a:rPr>
              <a:t>CHÀO MỪNG CÁC EM ĐẾN VỚI TIẾT HỌC NGỮ VĂN!</a:t>
            </a:r>
            <a:endParaRPr lang="en-US" sz="2800" b="1" i="1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17382" y="6410036"/>
            <a:ext cx="127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solidFill>
                  <a:srgbClr val="FFFF00"/>
                </a:solidFill>
              </a:rPr>
              <a:t>TỔ VĂN</a:t>
            </a:r>
            <a:endParaRPr lang="en-US" sz="2400" b="1" i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EC679B07-47E3-4B47-AC97-12F4392FA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2075"/>
              </p:ext>
            </p:extLst>
          </p:nvPr>
        </p:nvGraphicFramePr>
        <p:xfrm>
          <a:off x="554297" y="981939"/>
          <a:ext cx="11410951" cy="3211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3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07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58239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dịch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Dịch: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Chỉ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chung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thứ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bệnh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nguy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hiểm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lây lan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rộng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Ôn: </a:t>
                      </a:r>
                      <a:r>
                        <a:rPr lang="en-US" sz="28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Là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tiếng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dùng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để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chửi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rủa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7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Thuốc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Là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cách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nói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tắt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"tệ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nghiện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thuốc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lá".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635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Dấu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phẩy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Nhấn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mạnh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sắc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thái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biểu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cảm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vừa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căm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tức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vừa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ghê 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tởm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04FBA2D-20E5-4FEF-8AFD-5DD184250E57}"/>
              </a:ext>
            </a:extLst>
          </p:cNvPr>
          <p:cNvSpPr/>
          <p:nvPr/>
        </p:nvSpPr>
        <p:spPr>
          <a:xfrm>
            <a:off x="2449771" y="4405427"/>
            <a:ext cx="7162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Có thể diễn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tựa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văn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bản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là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Thuốc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lá,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mày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là đồ ôn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dịch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108A7C-08FB-4E0B-892D-4032A0CEC5C1}"/>
              </a:ext>
            </a:extLst>
          </p:cNvPr>
          <p:cNvSpPr txBox="1"/>
          <p:nvPr/>
        </p:nvSpPr>
        <p:spPr>
          <a:xfrm>
            <a:off x="423081" y="223257"/>
            <a:ext cx="5281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kumimoji="0" lang="en-SG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han đề</a:t>
            </a:r>
            <a:r>
              <a:rPr kumimoji="0" lang="en-SG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AA9B0E3B-24FD-457A-A2DB-D9A20802145E}"/>
              </a:ext>
            </a:extLst>
          </p:cNvPr>
          <p:cNvSpPr/>
          <p:nvPr/>
        </p:nvSpPr>
        <p:spPr>
          <a:xfrm>
            <a:off x="472289" y="5480434"/>
            <a:ext cx="3113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hủ đề văn bản: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F16A5C7-0884-4B86-9550-C1DB72C91621}"/>
              </a:ext>
            </a:extLst>
          </p:cNvPr>
          <p:cNvSpPr txBox="1"/>
          <p:nvPr/>
        </p:nvSpPr>
        <p:spPr>
          <a:xfrm>
            <a:off x="3585641" y="5480434"/>
            <a:ext cx="8151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 hại của thuốc lá, lời kêu gọi chống hút thuốc lá.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16">
            <a:extLst>
              <a:ext uri="{FF2B5EF4-FFF2-40B4-BE49-F238E27FC236}">
                <a16:creationId xmlns:a16="http://schemas.microsoft.com/office/drawing/2014/main" xmlns="" id="{DF3967B5-515E-4BBD-88DE-B92BC46DBE7B}"/>
              </a:ext>
            </a:extLst>
          </p:cNvPr>
          <p:cNvGrpSpPr/>
          <p:nvPr/>
        </p:nvGrpSpPr>
        <p:grpSpPr>
          <a:xfrm flipH="1">
            <a:off x="-61662" y="868162"/>
            <a:ext cx="5159896" cy="5086812"/>
            <a:chOff x="4761793" y="1193377"/>
            <a:chExt cx="5086812" cy="5086812"/>
          </a:xfrm>
          <a:solidFill>
            <a:srgbClr val="088EFB"/>
          </a:solidFill>
        </p:grpSpPr>
        <p:sp>
          <p:nvSpPr>
            <p:cNvPr id="9" name="空心弧 17">
              <a:extLst>
                <a:ext uri="{FF2B5EF4-FFF2-40B4-BE49-F238E27FC236}">
                  <a16:creationId xmlns:a16="http://schemas.microsoft.com/office/drawing/2014/main" xmlns="" id="{96B3AEAE-D7A4-46F8-B8FE-CA18587CDB04}"/>
                </a:ext>
              </a:extLst>
            </p:cNvPr>
            <p:cNvSpPr/>
            <p:nvPr/>
          </p:nvSpPr>
          <p:spPr>
            <a:xfrm rot="18932598">
              <a:off x="4761793" y="1193377"/>
              <a:ext cx="5086812" cy="5086812"/>
            </a:xfrm>
            <a:prstGeom prst="blockArc">
              <a:avLst>
                <a:gd name="adj1" fmla="val 5631562"/>
                <a:gd name="adj2" fmla="val 21573093"/>
                <a:gd name="adj3" fmla="val 1424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等腰三角形 18">
              <a:extLst>
                <a:ext uri="{FF2B5EF4-FFF2-40B4-BE49-F238E27FC236}">
                  <a16:creationId xmlns:a16="http://schemas.microsoft.com/office/drawing/2014/main" xmlns="" id="{DEDF9599-5A71-4897-A7E0-07A5FFD9FDAF}"/>
                </a:ext>
              </a:extLst>
            </p:cNvPr>
            <p:cNvSpPr/>
            <p:nvPr/>
          </p:nvSpPr>
          <p:spPr>
            <a:xfrm rot="7800137">
              <a:off x="8984404" y="1884169"/>
              <a:ext cx="269694" cy="23249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5">
            <a:extLst>
              <a:ext uri="{FF2B5EF4-FFF2-40B4-BE49-F238E27FC236}">
                <a16:creationId xmlns:a16="http://schemas.microsoft.com/office/drawing/2014/main" xmlns="" id="{8E15713E-445C-40BD-BF27-053EAA0F2D54}"/>
              </a:ext>
            </a:extLst>
          </p:cNvPr>
          <p:cNvGrpSpPr/>
          <p:nvPr/>
        </p:nvGrpSpPr>
        <p:grpSpPr>
          <a:xfrm>
            <a:off x="3092612" y="559904"/>
            <a:ext cx="1576183" cy="1358900"/>
            <a:chOff x="7470860" y="1834710"/>
            <a:chExt cx="1576183" cy="1358900"/>
          </a:xfrm>
        </p:grpSpPr>
        <p:sp>
          <p:nvSpPr>
            <p:cNvPr id="12" name="六边形 12">
              <a:extLst>
                <a:ext uri="{FF2B5EF4-FFF2-40B4-BE49-F238E27FC236}">
                  <a16:creationId xmlns:a16="http://schemas.microsoft.com/office/drawing/2014/main" xmlns="" id="{FC1DFB8B-A9FF-407F-A41A-5593AC3C8731}"/>
                </a:ext>
              </a:extLst>
            </p:cNvPr>
            <p:cNvSpPr/>
            <p:nvPr/>
          </p:nvSpPr>
          <p:spPr bwMode="auto">
            <a:xfrm>
              <a:off x="7470860" y="1834710"/>
              <a:ext cx="1576183" cy="1358900"/>
            </a:xfrm>
            <a:prstGeom prst="hexagon">
              <a:avLst/>
            </a:prstGeom>
            <a:solidFill>
              <a:schemeClr val="tx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xmlns="" id="{14302E57-C91F-42DB-8E96-2AD44713D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83556" y="2198932"/>
              <a:ext cx="8857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0" lang="en-SG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4">
            <a:extLst>
              <a:ext uri="{FF2B5EF4-FFF2-40B4-BE49-F238E27FC236}">
                <a16:creationId xmlns:a16="http://schemas.microsoft.com/office/drawing/2014/main" xmlns="" id="{3364D5DA-81C8-410E-BEF6-D9B84E03E0C2}"/>
              </a:ext>
            </a:extLst>
          </p:cNvPr>
          <p:cNvGrpSpPr/>
          <p:nvPr/>
        </p:nvGrpSpPr>
        <p:grpSpPr>
          <a:xfrm>
            <a:off x="4171436" y="2689491"/>
            <a:ext cx="1576183" cy="1357312"/>
            <a:chOff x="6197851" y="2522098"/>
            <a:chExt cx="1576183" cy="1357312"/>
          </a:xfrm>
        </p:grpSpPr>
        <p:sp>
          <p:nvSpPr>
            <p:cNvPr id="15" name="六边形 13">
              <a:extLst>
                <a:ext uri="{FF2B5EF4-FFF2-40B4-BE49-F238E27FC236}">
                  <a16:creationId xmlns:a16="http://schemas.microsoft.com/office/drawing/2014/main" xmlns="" id="{4452DDEE-CF43-436F-A239-F70A671E281D}"/>
                </a:ext>
              </a:extLst>
            </p:cNvPr>
            <p:cNvSpPr/>
            <p:nvPr/>
          </p:nvSpPr>
          <p:spPr bwMode="auto">
            <a:xfrm>
              <a:off x="6197851" y="2522098"/>
              <a:ext cx="1576183" cy="1357312"/>
            </a:xfrm>
            <a:prstGeom prst="hexagon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文本框 21">
              <a:extLst>
                <a:ext uri="{FF2B5EF4-FFF2-40B4-BE49-F238E27FC236}">
                  <a16:creationId xmlns:a16="http://schemas.microsoft.com/office/drawing/2014/main" xmlns="" id="{57392B0A-17C3-4233-ACFC-3D029BF162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3987" y="2679081"/>
              <a:ext cx="102545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0" lang="en-SG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2 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组合 3">
            <a:extLst>
              <a:ext uri="{FF2B5EF4-FFF2-40B4-BE49-F238E27FC236}">
                <a16:creationId xmlns:a16="http://schemas.microsoft.com/office/drawing/2014/main" xmlns="" id="{CE2D0B15-FECB-40D5-8AE8-42EED68360A7}"/>
              </a:ext>
            </a:extLst>
          </p:cNvPr>
          <p:cNvGrpSpPr/>
          <p:nvPr/>
        </p:nvGrpSpPr>
        <p:grpSpPr>
          <a:xfrm>
            <a:off x="3200326" y="4902129"/>
            <a:ext cx="1576183" cy="1357313"/>
            <a:chOff x="6197851" y="3911160"/>
            <a:chExt cx="1576183" cy="1357313"/>
          </a:xfrm>
        </p:grpSpPr>
        <p:sp>
          <p:nvSpPr>
            <p:cNvPr id="18" name="六边形 14">
              <a:extLst>
                <a:ext uri="{FF2B5EF4-FFF2-40B4-BE49-F238E27FC236}">
                  <a16:creationId xmlns:a16="http://schemas.microsoft.com/office/drawing/2014/main" xmlns="" id="{09E48EF7-125D-4BBC-9F93-C039DFD2D10A}"/>
                </a:ext>
              </a:extLst>
            </p:cNvPr>
            <p:cNvSpPr/>
            <p:nvPr/>
          </p:nvSpPr>
          <p:spPr bwMode="auto">
            <a:xfrm>
              <a:off x="6197851" y="3911160"/>
              <a:ext cx="1576183" cy="1357313"/>
            </a:xfrm>
            <a:prstGeom prst="hexagon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22">
              <a:extLst>
                <a:ext uri="{FF2B5EF4-FFF2-40B4-BE49-F238E27FC236}">
                  <a16:creationId xmlns:a16="http://schemas.microsoft.com/office/drawing/2014/main" xmlns="" id="{CA28EBA4-C14F-462A-8323-5DED0945B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294" y="4316805"/>
              <a:ext cx="8872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</a:t>
              </a:r>
              <a:r>
                <a:rPr kumimoji="0" lang="en-SG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1FC44FE-3A9E-44ED-AC91-1B83EF198465}"/>
              </a:ext>
            </a:extLst>
          </p:cNvPr>
          <p:cNvSpPr/>
          <p:nvPr/>
        </p:nvSpPr>
        <p:spPr>
          <a:xfrm>
            <a:off x="4813286" y="788220"/>
            <a:ext cx="7245682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 báo nạn dịch thuốc lá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527EAEF4-EB8F-4BED-B1C9-767BE41077B1}"/>
              </a:ext>
            </a:extLst>
          </p:cNvPr>
          <p:cNvSpPr/>
          <p:nvPr/>
        </p:nvSpPr>
        <p:spPr>
          <a:xfrm>
            <a:off x="5972064" y="3031627"/>
            <a:ext cx="5976072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hại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C9F1058-9F54-4CEB-A47F-B28014943D20}"/>
              </a:ext>
            </a:extLst>
          </p:cNvPr>
          <p:cNvSpPr/>
          <p:nvPr/>
        </p:nvSpPr>
        <p:spPr>
          <a:xfrm>
            <a:off x="5120952" y="5307774"/>
            <a:ext cx="6303539" cy="70788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Kiến nghị chống hút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4" name="Picture 2" descr="การ์ตูนบุหรี่ไอคอนเล็ก ดาวน์โหลดรูปภาพ (รหัส) 726579219_ขนาด 5.2  MB_รูปแบบรูปภาพ PNG _th.lovepik.com">
            <a:extLst>
              <a:ext uri="{FF2B5EF4-FFF2-40B4-BE49-F238E27FC236}">
                <a16:creationId xmlns:a16="http://schemas.microsoft.com/office/drawing/2014/main" xmlns="" id="{FDEEF3E4-9CEE-4E9D-A3CD-CA8F842B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53" b="90000" l="10000" r="90000">
                        <a14:foregroundMark x1="59651" y1="36163" x2="58953" y2="39884"/>
                        <a14:foregroundMark x1="60349" y1="8953" x2="67442" y2="10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" y="961868"/>
            <a:ext cx="4699849" cy="469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FA2B68-B6CF-448D-98A8-F1EC22F2F6A3}"/>
              </a:ext>
            </a:extLst>
          </p:cNvPr>
          <p:cNvGrpSpPr/>
          <p:nvPr/>
        </p:nvGrpSpPr>
        <p:grpSpPr>
          <a:xfrm>
            <a:off x="322118" y="1552872"/>
            <a:ext cx="2337955" cy="1999953"/>
            <a:chOff x="148261" y="1054680"/>
            <a:chExt cx="3737043" cy="4054000"/>
          </a:xfrm>
        </p:grpSpPr>
        <p:pic>
          <p:nvPicPr>
            <p:cNvPr id="230407" name="Picture 7" descr="cac-kich-ban-moi-cho-ngay-tan-the-cua-loai-nguoi">
              <a:extLst>
                <a:ext uri="{FF2B5EF4-FFF2-40B4-BE49-F238E27FC236}">
                  <a16:creationId xmlns:a16="http://schemas.microsoft.com/office/drawing/2014/main" xmlns="" id="{B773F34C-C792-44C1-8C09-2F5EF8BB04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386" y="1054680"/>
              <a:ext cx="3724918" cy="370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412" name="Text Box 12">
              <a:extLst>
                <a:ext uri="{FF2B5EF4-FFF2-40B4-BE49-F238E27FC236}">
                  <a16:creationId xmlns:a16="http://schemas.microsoft.com/office/drawing/2014/main" xmlns="" id="{6A309866-5F93-4977-9988-2C3A10CC0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261" y="4172863"/>
              <a:ext cx="3724917" cy="935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Dịch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hạch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2DF8892-8339-4B98-96C1-15B03870ED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699" y="1552872"/>
            <a:ext cx="2621169" cy="191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0BA4686-16F2-43B5-A45F-21400E82E997}"/>
              </a:ext>
            </a:extLst>
          </p:cNvPr>
          <p:cNvGrpSpPr/>
          <p:nvPr/>
        </p:nvGrpSpPr>
        <p:grpSpPr>
          <a:xfrm>
            <a:off x="2874049" y="1552872"/>
            <a:ext cx="2248669" cy="1999953"/>
            <a:chOff x="4073143" y="1054680"/>
            <a:chExt cx="3591885" cy="4054000"/>
          </a:xfrm>
        </p:grpSpPr>
        <p:pic>
          <p:nvPicPr>
            <p:cNvPr id="230411" name="Picture 11" descr="5 đại dịch kinh hoàng trong lịch sử loài người 4">
              <a:extLst>
                <a:ext uri="{FF2B5EF4-FFF2-40B4-BE49-F238E27FC236}">
                  <a16:creationId xmlns:a16="http://schemas.microsoft.com/office/drawing/2014/main" xmlns="" id="{DCA488A7-4235-4EC8-A851-D4F21B0CE7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143" y="1054680"/>
              <a:ext cx="3591885" cy="3705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xmlns="" id="{AF48815A-DA73-453A-93E1-C95A98B23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3145" y="4172863"/>
              <a:ext cx="3591883" cy="93581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Dịch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thổ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tả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0FCBE8-9231-45D9-958B-2AAC8DDD0B1B}"/>
              </a:ext>
            </a:extLst>
          </p:cNvPr>
          <p:cNvSpPr/>
          <p:nvPr/>
        </p:nvSpPr>
        <p:spPr>
          <a:xfrm>
            <a:off x="414732" y="716973"/>
            <a:ext cx="4707986" cy="872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DỊCH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908FE5A-CCA4-43CD-9626-01A7AA4BAD55}"/>
              </a:ext>
            </a:extLst>
          </p:cNvPr>
          <p:cNvSpPr/>
          <p:nvPr/>
        </p:nvSpPr>
        <p:spPr>
          <a:xfrm>
            <a:off x="5758698" y="680036"/>
            <a:ext cx="2621170" cy="872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AIDS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80E17F7D-8889-4EED-9614-0B5DD1F64B14}"/>
              </a:ext>
            </a:extLst>
          </p:cNvPr>
          <p:cNvSpPr/>
          <p:nvPr/>
        </p:nvSpPr>
        <p:spPr>
          <a:xfrm>
            <a:off x="9028351" y="680036"/>
            <a:ext cx="2854034" cy="8728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DỊCH THUỐC LÁ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6DBF480-D791-444A-B233-B986980292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665" y="1552872"/>
            <a:ext cx="2697407" cy="199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xmlns="" id="{385E7641-2364-4878-9A7C-62D50D68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2450" y="3896760"/>
            <a:ext cx="2743200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 DIỆT TRỪ</a:t>
            </a:r>
          </a:p>
        </p:txBody>
      </p:sp>
      <p:sp>
        <p:nvSpPr>
          <p:cNvPr id="19" name="Right Arrow 9">
            <a:extLst>
              <a:ext uri="{FF2B5EF4-FFF2-40B4-BE49-F238E27FC236}">
                <a16:creationId xmlns:a16="http://schemas.microsoft.com/office/drawing/2014/main" xmlns="" id="{C4CFE846-487C-4F44-96C8-55BCCFC4F14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36728" y="3519727"/>
            <a:ext cx="381000" cy="267469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D7E4B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xmlns="" id="{651AB926-283A-4723-A693-8CF18D017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922" y="3896760"/>
            <a:ext cx="3275463" cy="4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hưa tìm ra giải pháp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Right Arrow 9">
            <a:extLst>
              <a:ext uri="{FF2B5EF4-FFF2-40B4-BE49-F238E27FC236}">
                <a16:creationId xmlns:a16="http://schemas.microsoft.com/office/drawing/2014/main" xmlns="" id="{B6ADA46C-A289-4496-8A0E-53E8A8BDCB2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93339" y="3606309"/>
            <a:ext cx="381000" cy="267469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D7E4B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xmlns="" id="{6CA648CF-F8AD-43EF-A5CB-E2C512C0B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686" y="3930544"/>
            <a:ext cx="285403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</a:t>
            </a: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áng sợ hơn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AIDS</a:t>
            </a:r>
          </a:p>
        </p:txBody>
      </p:sp>
      <p:sp>
        <p:nvSpPr>
          <p:cNvPr id="23" name="Right Arrow 9">
            <a:extLst>
              <a:ext uri="{FF2B5EF4-FFF2-40B4-BE49-F238E27FC236}">
                <a16:creationId xmlns:a16="http://schemas.microsoft.com/office/drawing/2014/main" xmlns="" id="{F1767244-3447-4297-A1C3-8A8959B1415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0270468" y="3606309"/>
            <a:ext cx="381000" cy="267469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rot="10800000" vert="eaVert" anchor="ctr"/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D7E4B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6">
            <a:extLst>
              <a:ext uri="{FF2B5EF4-FFF2-40B4-BE49-F238E27FC236}">
                <a16:creationId xmlns:a16="http://schemas.microsoft.com/office/drawing/2014/main" xmlns="" id="{E811BF14-9EE4-4D31-BCCC-CD3200C7B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165" y="4385511"/>
            <a:ext cx="9440283" cy="46166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 THUỐC LÁ LÀ MỘT LOẠI ÔN DỊCH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055F114-7819-4FE3-B558-13E7B7C50B7B}"/>
              </a:ext>
            </a:extLst>
          </p:cNvPr>
          <p:cNvSpPr/>
          <p:nvPr/>
        </p:nvSpPr>
        <p:spPr>
          <a:xfrm>
            <a:off x="4834505" y="156816"/>
            <a:ext cx="5106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 nạn dịch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5">
            <a:extLst>
              <a:ext uri="{FF2B5EF4-FFF2-40B4-BE49-F238E27FC236}">
                <a16:creationId xmlns:a16="http://schemas.microsoft.com/office/drawing/2014/main" xmlns="" id="{EEA8D99E-F0CC-419A-983F-81F81220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73" y="4912037"/>
            <a:ext cx="11999888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kumimoji="0" lang="en-US" alt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“</a:t>
            </a:r>
            <a:r>
              <a:rPr kumimoji="0" lang="en-US" altLang="en-US" sz="240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Ôn</a:t>
            </a:r>
            <a:r>
              <a:rPr kumimoji="0" lang="en-US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sng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dịch</a:t>
            </a:r>
            <a:r>
              <a:rPr kumimoji="0" lang="en-US" altLang="en-US" sz="240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0" lang="en-US" altLang="en-US" sz="240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thuốc</a:t>
            </a:r>
            <a:r>
              <a:rPr kumimoji="0" lang="en-US" altLang="en-US" sz="24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lá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”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đang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đe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doạ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sức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khỏe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tính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mạng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loài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người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còn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nặng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hơn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cả</a:t>
            </a: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AIDS.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972" y="5564770"/>
            <a:ext cx="1199988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altLang="en-US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vi-VN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en-US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hấn</a:t>
            </a:r>
            <a:r>
              <a:rPr lang="en-US" altLang="en-US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en-US" sz="2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altLang="en-US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ôn dịch, thuốc lá.</a:t>
            </a:r>
            <a:endParaRPr lang="en-US" altLang="en-US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xmlns="" id="{B5E8EE5E-5BFF-42A4-9DBA-B7D4415B8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30" y="0"/>
            <a:ext cx="46183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lang="vi-VN" altLang="en-US" b="1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II</a:t>
            </a:r>
            <a:r>
              <a:rPr lang="vi-VN" altLang="en-US" b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r>
              <a:rPr lang="vi-VN" alt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Phân tích văn bản</a:t>
            </a:r>
            <a:endParaRPr kumimoji="0" lang="en-US" altLang="en-US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8980861-9444-4E0E-B50E-89B5B1A4506F}"/>
              </a:ext>
            </a:extLst>
          </p:cNvPr>
          <p:cNvGraphicFramePr>
            <a:graphicFrameLocks noGrp="1"/>
          </p:cNvGraphicFramePr>
          <p:nvPr/>
        </p:nvGraphicFramePr>
        <p:xfrm>
          <a:off x="626052" y="1699491"/>
          <a:ext cx="4953000" cy="434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116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 nạn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GT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3200" b="1" baseline="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lá</a:t>
                      </a:r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22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48.000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tử</a:t>
                      </a:r>
                      <a:r>
                        <a:rPr lang="pt-BR" sz="3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vong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(từ</a:t>
                      </a:r>
                      <a:r>
                        <a:rPr lang="pt-BR" sz="3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năm 1992- nay)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13-14.000 ca tử vong /mỗi</a:t>
                      </a:r>
                      <a:r>
                        <a:rPr lang="pt-BR" sz="3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năm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Giết 40.000 người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mỗi</a:t>
                      </a:r>
                      <a:r>
                        <a:rPr lang="en-US" sz="3200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năm</a:t>
                      </a:r>
                      <a:endParaRPr lang="en-US" sz="3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D5FD96-BDFE-40BE-B365-ABA3DD59FA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2088"/>
            <a:ext cx="5670069" cy="599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5DB28B-F452-4EBF-83FA-BCFDE2D3F526}"/>
              </a:ext>
            </a:extLst>
          </p:cNvPr>
          <p:cNvSpPr txBox="1"/>
          <p:nvPr/>
        </p:nvSpPr>
        <p:spPr>
          <a:xfrm>
            <a:off x="863600" y="685800"/>
            <a:ext cx="4800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 DÂN TRÍ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2">
            <a:extLst>
              <a:ext uri="{FF2B5EF4-FFF2-40B4-BE49-F238E27FC236}">
                <a16:creationId xmlns:a16="http://schemas.microsoft.com/office/drawing/2014/main" xmlns="" id="{62831DEE-7D6E-4A4F-9C2B-04CC0084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645" y="505488"/>
            <a:ext cx="5801591" cy="3869085"/>
          </a:xfrm>
          <a:prstGeom prst="cloudCallout">
            <a:avLst>
              <a:gd name="adj1" fmla="val -20833"/>
              <a:gd name="adj2" fmla="val 6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95DBEA-A5A1-4D92-835B-0667E3C76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455" y="1182231"/>
            <a:ext cx="51989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ai? Qua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E0F1AA26-C5CA-4110-9D16-5DD19F6EB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55" y="43823"/>
            <a:ext cx="1178122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01AAD47-BE1B-434B-A1BC-BDCB574E9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34" y="3687237"/>
            <a:ext cx="11949344" cy="1421928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Hưng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“Nếu giặc đánh như vũ bão thì không đáng sợ, đáng sợ là 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giặc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gặm nhấm như 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tằm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ăn 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dâu</a:t>
            </a:r>
            <a:r>
              <a:rPr kumimoji="0" lang="vi-VN" altLang="en-US" sz="360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endParaRPr kumimoji="0" lang="en-US" altLang="en-US" sz="3600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830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椭圆 30">
            <a:extLst>
              <a:ext uri="{FF2B5EF4-FFF2-40B4-BE49-F238E27FC236}">
                <a16:creationId xmlns:a16="http://schemas.microsoft.com/office/drawing/2014/main" xmlns="" id="{9462DB22-1EA8-407C-B328-AAEE3A63ADAB}"/>
              </a:ext>
            </a:extLst>
          </p:cNvPr>
          <p:cNvSpPr/>
          <p:nvPr/>
        </p:nvSpPr>
        <p:spPr>
          <a:xfrm>
            <a:off x="8296986" y="548575"/>
            <a:ext cx="3388659" cy="33886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8">
            <a:extLst>
              <a:ext uri="{FF2B5EF4-FFF2-40B4-BE49-F238E27FC236}">
                <a16:creationId xmlns:a16="http://schemas.microsoft.com/office/drawing/2014/main" xmlns="" id="{40048BB3-4219-4B66-B1EE-5FC265AF8770}"/>
              </a:ext>
            </a:extLst>
          </p:cNvPr>
          <p:cNvSpPr/>
          <p:nvPr/>
        </p:nvSpPr>
        <p:spPr>
          <a:xfrm>
            <a:off x="627420" y="548577"/>
            <a:ext cx="3388659" cy="338865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533634" y="561225"/>
            <a:ext cx="3388659" cy="338865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DE8417E4-30E9-459F-8AD7-962FCED2BF39}"/>
              </a:ext>
            </a:extLst>
          </p:cNvPr>
          <p:cNvSpPr/>
          <p:nvPr/>
        </p:nvSpPr>
        <p:spPr>
          <a:xfrm>
            <a:off x="635504" y="1648087"/>
            <a:ext cx="33886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Giặc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gây hại của t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146556D9-48F7-4FAD-873C-746B2307806C}"/>
              </a:ext>
            </a:extLst>
          </p:cNvPr>
          <p:cNvSpPr/>
          <p:nvPr/>
        </p:nvSpPr>
        <p:spPr>
          <a:xfrm>
            <a:off x="4530427" y="1675986"/>
            <a:ext cx="3408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người, sức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A82571DD-00D7-40D1-ADD7-2AB366C17F02}"/>
              </a:ext>
            </a:extLst>
          </p:cNvPr>
          <p:cNvSpPr/>
          <p:nvPr/>
        </p:nvSpPr>
        <p:spPr>
          <a:xfrm>
            <a:off x="8485584" y="1925086"/>
            <a:ext cx="3141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fr-F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Tằm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Khói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9138C80D-33DB-46CC-9A2E-24C92C77286A}"/>
              </a:ext>
            </a:extLst>
          </p:cNvPr>
          <p:cNvSpPr/>
          <p:nvPr/>
        </p:nvSpPr>
        <p:spPr>
          <a:xfrm>
            <a:off x="391236" y="4470753"/>
            <a:ext cx="11236037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/>
              </a:rPr>
              <a:t>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Khói thuốc lá không làm người ta lăn ra chết ngay mà nó thấm vào cơ thể khiến người ta 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chết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dần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dần</a:t>
            </a:r>
            <a:r>
              <a:rPr kumimoji="0" lang="fr-F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xmlns="" id="{07131310-0381-48CE-BF76-A4822E95F656}"/>
              </a:ext>
            </a:extLst>
          </p:cNvPr>
          <p:cNvSpPr/>
          <p:nvPr/>
        </p:nvSpPr>
        <p:spPr>
          <a:xfrm>
            <a:off x="2678967" y="5980384"/>
            <a:ext cx="6846789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=&gt;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ghê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gớm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thuốc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2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2" grpId="0" animBg="1"/>
      <p:bldP spid="30" grpId="0" animBg="1"/>
      <p:bldP spid="65" grpId="0"/>
      <p:bldP spid="66" grpId="0"/>
      <p:bldP spid="67" grpId="0"/>
      <p:bldP spid="82" grpId="0" animBg="1"/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>
            <a:extLst>
              <a:ext uri="{FF2B5EF4-FFF2-40B4-BE49-F238E27FC236}">
                <a16:creationId xmlns:a16="http://schemas.microsoft.com/office/drawing/2014/main" xmlns="" id="{09F07EBA-B88E-46DE-BF7E-916E93300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3" y="989217"/>
            <a:ext cx="1973371" cy="397031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Khoùi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thuoác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la</a:t>
            </a:r>
            <a:r>
              <a:rPr kumimoji="0" lang="en-US" altLang="en-US" sz="28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chöùa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nhiều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chất</a:t>
            </a:r>
            <a:r>
              <a:rPr lang="vi-VN" altLang="en-US" sz="280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vi-VN" altLang="en-US" sz="2800" smtClean="0">
                <a:solidFill>
                  <a:prstClr val="black"/>
                </a:solidFill>
                <a:latin typeface="VNI-Times" pitchFamily="2" charset="0"/>
              </a:rPr>
              <a:t>  đ</a:t>
            </a:r>
            <a:r>
              <a:rPr lang="en-US" alt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ộc.Trong</a:t>
            </a: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ñoù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moät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soá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chaát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thaám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vaøo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cô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theå</a:t>
            </a:r>
            <a:r>
              <a:rPr lang="vi-VN" altLang="en-US" sz="2800" dirty="0">
                <a:solidFill>
                  <a:prstClr val="black"/>
                </a:solidFill>
                <a:latin typeface="VNI-Times" pitchFamily="2" charset="0"/>
              </a:rPr>
              <a:t>: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</a:endParaRPr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xmlns="" id="{1C909557-9C34-4C3A-8A5F-2784DB25E7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7144" y="1080651"/>
            <a:ext cx="2820391" cy="168841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xmlns="" id="{C1F2F6D5-56B6-4BC6-B654-37557328E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7535" y="356131"/>
            <a:ext cx="6929664" cy="1600438"/>
          </a:xfrm>
          <a:prstGeom prst="rect">
            <a:avLst/>
          </a:prstGeom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Laøm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teâ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lieät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loâng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buïi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, vi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khuaån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tích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tuï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 ho hen 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vieâm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pheá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quaûn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Thaám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teá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baøo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ung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thö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hoïng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phoåi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, …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xmlns="" id="{E1975C20-6BC5-4F23-8147-CFE75F15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629" y="2301808"/>
            <a:ext cx="6965570" cy="95410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Thaám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maùu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hoàng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caàu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khoâng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tieáp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caän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oâ-xy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söùc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khoûe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giaûm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suùt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xmlns="" id="{0C9D5E74-104B-46E7-A78B-FA86786A6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628" y="3569378"/>
            <a:ext cx="6965569" cy="954107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Laøm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ñoäng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maïch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co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thaét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laïi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huyeát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aùp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cao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taét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ñoäng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maïch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nhoài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maùu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cô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tim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sym typeface="Wingdings" panose="05000000000000000000" pitchFamily="2" charset="2"/>
              </a:rPr>
              <a:t>…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64" name="Line 8">
            <a:extLst>
              <a:ext uri="{FF2B5EF4-FFF2-40B4-BE49-F238E27FC236}">
                <a16:creationId xmlns:a16="http://schemas.microsoft.com/office/drawing/2014/main" xmlns="" id="{F7CF939D-3ADD-4BAB-8B22-EAEDBEE51C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7144" y="2796681"/>
            <a:ext cx="282039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xmlns="" id="{9264414D-CB68-4B3D-8E6A-440CE433AE5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7144" y="2824298"/>
            <a:ext cx="2820391" cy="131128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66" name="Text Box 10">
            <a:extLst>
              <a:ext uri="{FF2B5EF4-FFF2-40B4-BE49-F238E27FC236}">
                <a16:creationId xmlns:a16="http://schemas.microsoft.com/office/drawing/2014/main" xmlns="" id="{2B2799C8-517A-4B91-BA5E-E425052C1467}"/>
              </a:ext>
            </a:extLst>
          </p:cNvPr>
          <p:cNvSpPr txBox="1">
            <a:spLocks noChangeArrowheads="1"/>
          </p:cNvSpPr>
          <p:nvPr/>
        </p:nvSpPr>
        <p:spPr bwMode="auto">
          <a:xfrm rot="19763053">
            <a:off x="2603610" y="1222237"/>
            <a:ext cx="2038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+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Haéc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-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ín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67" name="Text Box 11">
            <a:extLst>
              <a:ext uri="{FF2B5EF4-FFF2-40B4-BE49-F238E27FC236}">
                <a16:creationId xmlns:a16="http://schemas.microsoft.com/office/drawing/2014/main" xmlns="" id="{435C34D7-85B9-498D-9645-78D41F41B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40" y="2327716"/>
            <a:ext cx="27187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+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OÂ-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xít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caùc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-bon</a:t>
            </a:r>
          </a:p>
        </p:txBody>
      </p:sp>
      <p:sp>
        <p:nvSpPr>
          <p:cNvPr id="45068" name="Text Box 12">
            <a:extLst>
              <a:ext uri="{FF2B5EF4-FFF2-40B4-BE49-F238E27FC236}">
                <a16:creationId xmlns:a16="http://schemas.microsoft.com/office/drawing/2014/main" xmlns="" id="{CEB053AB-A04A-480E-8E2F-064BCC894DD0}"/>
              </a:ext>
            </a:extLst>
          </p:cNvPr>
          <p:cNvSpPr txBox="1">
            <a:spLocks noChangeArrowheads="1"/>
          </p:cNvSpPr>
          <p:nvPr/>
        </p:nvSpPr>
        <p:spPr bwMode="auto">
          <a:xfrm rot="1489987">
            <a:off x="2633069" y="3525322"/>
            <a:ext cx="18610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+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Ni-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coâ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-tin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xmlns="" id="{D450897A-6A1A-4EF6-A44C-E5C1DD430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1" y="5051593"/>
            <a:ext cx="11578853" cy="13849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725" algn="l"/>
              </a:tabLst>
              <a:defRPr/>
            </a:pPr>
            <a:r>
              <a:rPr lang="vi-VN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-&gt;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nghiên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cứu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khoa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tiễn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cậy</a:t>
            </a:r>
            <a:r>
              <a:rPr lang="vi-VN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725" algn="l"/>
              </a:tabLst>
              <a:defRPr/>
            </a:pP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Lập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luận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cụ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thể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mỉ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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thuyết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phục</a:t>
            </a:r>
            <a:r>
              <a:rPr kumimoji="0" lang="vi-V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2" grpId="0" animBg="1"/>
      <p:bldP spid="45063" grpId="0" animBg="1"/>
      <p:bldP spid="45066" grpId="0"/>
      <p:bldP spid="45066" grpId="1"/>
      <p:bldP spid="45067" grpId="0"/>
      <p:bldP spid="45067" grpId="1"/>
      <p:bldP spid="45068" grpId="0"/>
      <p:bldP spid="45068" grpId="1"/>
      <p:bldP spid="450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867986F-A079-4ACA-B218-012979E9152A}"/>
              </a:ext>
            </a:extLst>
          </p:cNvPr>
          <p:cNvSpPr/>
          <p:nvPr/>
        </p:nvSpPr>
        <p:spPr>
          <a:xfrm>
            <a:off x="3813581" y="549236"/>
            <a:ext cx="5521557" cy="90285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SG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SG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endParaRPr kumimoji="0" lang="en-SG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B838D56B-A5D9-4BDA-B4BF-A53CB40B4B81}"/>
              </a:ext>
            </a:extLst>
          </p:cNvPr>
          <p:cNvSpPr/>
          <p:nvPr/>
        </p:nvSpPr>
        <p:spPr>
          <a:xfrm>
            <a:off x="585352" y="2567706"/>
            <a:ext cx="3159990" cy="9028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8835344-0225-49C2-93DD-646671C250B1}"/>
              </a:ext>
            </a:extLst>
          </p:cNvPr>
          <p:cNvSpPr/>
          <p:nvPr/>
        </p:nvSpPr>
        <p:spPr>
          <a:xfrm>
            <a:off x="4631456" y="2567706"/>
            <a:ext cx="3159990" cy="9028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3178F01-F7B4-4B69-89AA-20B39543C6DF}"/>
              </a:ext>
            </a:extLst>
          </p:cNvPr>
          <p:cNvSpPr/>
          <p:nvPr/>
        </p:nvSpPr>
        <p:spPr>
          <a:xfrm>
            <a:off x="8622142" y="2567706"/>
            <a:ext cx="3159990" cy="9028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911CB9B1-ADF7-4F28-A4B9-8248870EFA56}"/>
              </a:ext>
            </a:extLst>
          </p:cNvPr>
          <p:cNvCxnSpPr>
            <a:stCxn id="2" idx="2"/>
            <a:endCxn id="14" idx="0"/>
          </p:cNvCxnSpPr>
          <p:nvPr/>
        </p:nvCxnSpPr>
        <p:spPr>
          <a:xfrm flipH="1">
            <a:off x="2165347" y="1452091"/>
            <a:ext cx="4409013" cy="1115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2BB89E1E-74FF-46D2-A93B-AEF476A6DED8}"/>
              </a:ext>
            </a:extLst>
          </p:cNvPr>
          <p:cNvCxnSpPr>
            <a:cxnSpLocks/>
            <a:stCxn id="2" idx="2"/>
            <a:endCxn id="15" idx="0"/>
          </p:cNvCxnSpPr>
          <p:nvPr/>
        </p:nvCxnSpPr>
        <p:spPr>
          <a:xfrm flipH="1">
            <a:off x="6211451" y="1452091"/>
            <a:ext cx="362909" cy="1115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18E66FD-5AA9-40C9-B554-47276785A949}"/>
              </a:ext>
            </a:extLst>
          </p:cNvPr>
          <p:cNvCxnSpPr>
            <a:cxnSpLocks/>
            <a:stCxn id="2" idx="2"/>
            <a:endCxn id="16" idx="0"/>
          </p:cNvCxnSpPr>
          <p:nvPr/>
        </p:nvCxnSpPr>
        <p:spPr>
          <a:xfrm>
            <a:off x="6574360" y="1452091"/>
            <a:ext cx="3627777" cy="111561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9A9CA89-600B-497E-90BA-E0D2E3D92735}"/>
              </a:ext>
            </a:extLst>
          </p:cNvPr>
          <p:cNvSpPr/>
          <p:nvPr/>
        </p:nvSpPr>
        <p:spPr>
          <a:xfrm>
            <a:off x="299024" y="4562754"/>
            <a:ext cx="1552864" cy="1801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4830F748-2EF6-4FD5-B7E4-65F4273A1EAB}"/>
              </a:ext>
            </a:extLst>
          </p:cNvPr>
          <p:cNvSpPr/>
          <p:nvPr/>
        </p:nvSpPr>
        <p:spPr>
          <a:xfrm>
            <a:off x="2590220" y="4562754"/>
            <a:ext cx="1552864" cy="18011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xung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D12A5B0-778F-4777-8170-DCEB3C6F4A34}"/>
              </a:ext>
            </a:extLst>
          </p:cNvPr>
          <p:cNvCxnSpPr>
            <a:cxnSpLocks/>
            <a:stCxn id="14" idx="2"/>
            <a:endCxn id="27" idx="0"/>
          </p:cNvCxnSpPr>
          <p:nvPr/>
        </p:nvCxnSpPr>
        <p:spPr>
          <a:xfrm flipH="1">
            <a:off x="1075456" y="3470561"/>
            <a:ext cx="1089891" cy="109219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D54777C-ED95-442A-BE03-65D9845205F4}"/>
              </a:ext>
            </a:extLst>
          </p:cNvPr>
          <p:cNvCxnSpPr>
            <a:cxnSpLocks/>
            <a:stCxn id="14" idx="2"/>
            <a:endCxn id="28" idx="0"/>
          </p:cNvCxnSpPr>
          <p:nvPr/>
        </p:nvCxnSpPr>
        <p:spPr>
          <a:xfrm>
            <a:off x="2165347" y="3470561"/>
            <a:ext cx="1201305" cy="1092193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BD9BC85B-E621-40E1-9089-B17B16C08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38" b="8532"/>
          <a:stretch/>
        </p:blipFill>
        <p:spPr>
          <a:xfrm>
            <a:off x="4631456" y="4188073"/>
            <a:ext cx="3086101" cy="21365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ECB28A8-686B-4379-8915-1DED688856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2" t="26452" r="5051" b="48864"/>
          <a:stretch/>
        </p:blipFill>
        <p:spPr>
          <a:xfrm>
            <a:off x="8389211" y="3840045"/>
            <a:ext cx="3625851" cy="28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2A1707D-DDD2-48AE-A005-86C0DD00263B}"/>
              </a:ext>
            </a:extLst>
          </p:cNvPr>
          <p:cNvSpPr/>
          <p:nvPr/>
        </p:nvSpPr>
        <p:spPr>
          <a:xfrm>
            <a:off x="29470" y="0"/>
            <a:ext cx="7708241" cy="90285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S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S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khỏe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xmlns="" id="{B2229AD4-6C04-495B-92F0-3D31AA181278}"/>
              </a:ext>
            </a:extLst>
          </p:cNvPr>
          <p:cNvSpPr/>
          <p:nvPr/>
        </p:nvSpPr>
        <p:spPr>
          <a:xfrm>
            <a:off x="7737711" y="0"/>
            <a:ext cx="5049820" cy="303618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470" y="902855"/>
            <a:ext cx="7708241" cy="26776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ho hen,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vi-V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-&gt;Thuốc </a:t>
            </a:r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lá chứa nhiều chất</a:t>
            </a:r>
            <a:r>
              <a:rPr lang="en-US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/>
              </a:rPr>
              <a:t> </a:t>
            </a:r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độc thấm vào cơ thể người hút, hủy hoại nghiêm trọng đến sức khỏe con </a:t>
            </a:r>
            <a:r>
              <a:rPr lang="vi-VN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</a:rPr>
              <a:t>người.</a:t>
            </a:r>
            <a:endParaRPr lang="en-US" sz="28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12A1707D-DDD2-48AE-A005-86C0DD00263B}"/>
              </a:ext>
            </a:extLst>
          </p:cNvPr>
          <p:cNvSpPr/>
          <p:nvPr/>
        </p:nvSpPr>
        <p:spPr>
          <a:xfrm>
            <a:off x="60546" y="3602377"/>
            <a:ext cx="12072312" cy="62842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S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S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9A175AC1-2A5E-46D7-8EC2-389A02607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9" y="4230806"/>
            <a:ext cx="5871747" cy="1310720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0" eaLnBrk="1" fontAlgn="auto" latinLnBrk="0" hangingPunct="1"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</a:rPr>
              <a:t>+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SG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endParaRPr kumimoji="0" lang="vi-VN" alt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vi-VN" altLang="en-US" sz="2800" dirty="0">
                <a:latin typeface="Times New Roman" panose="02020603050405020304" pitchFamily="18" charset="0"/>
              </a:rPr>
              <a:t>+ Mẹ mang thai đẻ non, thai nhi yếu</a:t>
            </a:r>
            <a:r>
              <a:rPr lang="vi-VN" alt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ct val="20000"/>
              </a:spcBef>
              <a:defRPr/>
            </a:pPr>
            <a:endParaRPr lang="vi-VN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vi-V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xmlns="" id="{12A1707D-DDD2-48AE-A005-86C0DD00263B}"/>
              </a:ext>
            </a:extLst>
          </p:cNvPr>
          <p:cNvSpPr/>
          <p:nvPr/>
        </p:nvSpPr>
        <p:spPr>
          <a:xfrm>
            <a:off x="5901217" y="4230806"/>
            <a:ext cx="6231641" cy="65536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S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S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C0C6259-5399-4F68-9352-340240123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217" y="4886167"/>
            <a:ext cx="6231641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0" lang="vi-VN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altLang="en-US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kumimoji="0" lang="en-US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-&gt;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xmlns="" id="{12A1707D-DDD2-48AE-A005-86C0DD00263B}"/>
              </a:ext>
            </a:extLst>
          </p:cNvPr>
          <p:cNvSpPr/>
          <p:nvPr/>
        </p:nvSpPr>
        <p:spPr>
          <a:xfrm>
            <a:off x="60546" y="5583521"/>
            <a:ext cx="5840670" cy="57162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SG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S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đạo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xmlns="" id="{87CB5CA9-239D-4723-91FA-72780CE0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22" y="6183487"/>
            <a:ext cx="1204123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Trẻ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bắt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chước</a:t>
            </a: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nêu gương xấu,tiêm chích ma túy, phạm pháp - &gt; Tù tội.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6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uiExpand="1" build="p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>
            <a:extLst>
              <a:ext uri="{FF2B5EF4-FFF2-40B4-BE49-F238E27FC236}">
                <a16:creationId xmlns:a16="http://schemas.microsoft.com/office/drawing/2014/main" xmlns="" id="{CAA60815-4F99-4563-95BB-1D4236A01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306" y="328757"/>
            <a:ext cx="566189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>
            <a:extLst>
              <a:ext uri="{FF2B5EF4-FFF2-40B4-BE49-F238E27FC236}">
                <a16:creationId xmlns:a16="http://schemas.microsoft.com/office/drawing/2014/main" xmlns="" id="{A790753F-B2B8-4EC8-923F-864404F3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15" y="328757"/>
            <a:ext cx="566189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4">
            <a:extLst>
              <a:ext uri="{FF2B5EF4-FFF2-40B4-BE49-F238E27FC236}">
                <a16:creationId xmlns:a16="http://schemas.microsoft.com/office/drawing/2014/main" xmlns="" id="{29239C51-D076-4AA0-B9FB-686D593E6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26" y="5970300"/>
            <a:ext cx="59666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Phổi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hút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xmlns="" id="{2325FB54-4173-45D6-935A-7649545B3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3779" y="5969433"/>
            <a:ext cx="5588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Phổi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hút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255F62F-DFFB-439C-97BA-07715B919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92"/>
            <a:ext cx="12192000" cy="68530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F1BA13C-84CD-459E-B1D5-700A2C139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110" y="611617"/>
            <a:ext cx="11644369" cy="2523963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75138" y="99646"/>
            <a:ext cx="19929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53,54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xmlns="" id="{92BB7DE7-C5E9-40C1-A41B-FF8E2B7B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65976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xmlns="" id="{C0954842-FBB3-4364-AC7D-C1B218A96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xmlns="" id="{3A2A62ED-5AF4-455A-B01D-B076F5207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1676401"/>
            <a:ext cx="923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xmlns="" id="{44B2B0FD-7B2F-4560-A651-1117295C6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2013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xmlns="" id="{495A5BF3-56AD-4220-B023-550E3FE7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xmlns="" id="{C2D59071-E5E9-47F0-9BE3-FE191CC7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6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69" name="Picture 9">
            <a:extLst>
              <a:ext uri="{FF2B5EF4-FFF2-40B4-BE49-F238E27FC236}">
                <a16:creationId xmlns:a16="http://schemas.microsoft.com/office/drawing/2014/main" xmlns="" id="{5A137DD2-B7BF-48F0-8F6B-049C8B3E4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 Box 10">
            <a:extLst>
              <a:ext uri="{FF2B5EF4-FFF2-40B4-BE49-F238E27FC236}">
                <a16:creationId xmlns:a16="http://schemas.microsoft.com/office/drawing/2014/main" xmlns="" id="{B9B71800-64C0-46FE-AFAB-815A9B144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624" y="5756276"/>
            <a:ext cx="9416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-tin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huyết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não</a:t>
            </a:r>
            <a:endParaRPr kumimoji="0" lang="en-US" altLang="en-US" sz="2800" b="1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71" name="Line 11">
            <a:extLst>
              <a:ext uri="{FF2B5EF4-FFF2-40B4-BE49-F238E27FC236}">
                <a16:creationId xmlns:a16="http://schemas.microsoft.com/office/drawing/2014/main" xmlns="" id="{3B3E764A-0237-4354-845D-28E2FC03B4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3226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2" name="Text Box 12">
            <a:extLst>
              <a:ext uri="{FF2B5EF4-FFF2-40B4-BE49-F238E27FC236}">
                <a16:creationId xmlns:a16="http://schemas.microsoft.com/office/drawing/2014/main" xmlns="" id="{921C7333-2CB6-410A-8C4B-B5BF71CD4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3" name="Text Box 13">
            <a:extLst>
              <a:ext uri="{FF2B5EF4-FFF2-40B4-BE49-F238E27FC236}">
                <a16:creationId xmlns:a16="http://schemas.microsoft.com/office/drawing/2014/main" xmlns="" id="{60E99004-F920-481A-A303-D04E47456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4" name="Text Box 14">
            <a:extLst>
              <a:ext uri="{FF2B5EF4-FFF2-40B4-BE49-F238E27FC236}">
                <a16:creationId xmlns:a16="http://schemas.microsoft.com/office/drawing/2014/main" xmlns="" id="{8F285282-054A-4D44-A736-116A9E8E1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1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75" name="Picture 15">
            <a:extLst>
              <a:ext uri="{FF2B5EF4-FFF2-40B4-BE49-F238E27FC236}">
                <a16:creationId xmlns:a16="http://schemas.microsoft.com/office/drawing/2014/main" xmlns="" id="{569A4F09-5AB1-44BF-829B-176F04137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Line 16">
            <a:extLst>
              <a:ext uri="{FF2B5EF4-FFF2-40B4-BE49-F238E27FC236}">
                <a16:creationId xmlns:a16="http://schemas.microsoft.com/office/drawing/2014/main" xmlns="" id="{52BB49B4-D8FA-40CC-BAB7-5B7AE774EA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6251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77" name="Rectangle 17">
            <a:extLst>
              <a:ext uri="{FF2B5EF4-FFF2-40B4-BE49-F238E27FC236}">
                <a16:creationId xmlns:a16="http://schemas.microsoft.com/office/drawing/2014/main" xmlns="" id="{D4262043-DD4A-4D9D-9969-D4A06B541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78" name="Text Box 18">
            <a:extLst>
              <a:ext uri="{FF2B5EF4-FFF2-40B4-BE49-F238E27FC236}">
                <a16:creationId xmlns:a16="http://schemas.microsoft.com/office/drawing/2014/main" xmlns="" id="{36B8E681-31E2-4FA6-A401-D85B2DA92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5976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79" name="Text Box 19">
            <a:extLst>
              <a:ext uri="{FF2B5EF4-FFF2-40B4-BE49-F238E27FC236}">
                <a16:creationId xmlns:a16="http://schemas.microsoft.com/office/drawing/2014/main" xmlns="" id="{79D880C4-4444-4BAC-8AE6-ADC75C62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0" name="Text Box 20">
            <a:extLst>
              <a:ext uri="{FF2B5EF4-FFF2-40B4-BE49-F238E27FC236}">
                <a16:creationId xmlns:a16="http://schemas.microsoft.com/office/drawing/2014/main" xmlns="" id="{F255EE27-1328-49A9-9E00-A8786EDF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6" y="1676401"/>
            <a:ext cx="923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1" name="Text Box 21">
            <a:extLst>
              <a:ext uri="{FF2B5EF4-FFF2-40B4-BE49-F238E27FC236}">
                <a16:creationId xmlns:a16="http://schemas.microsoft.com/office/drawing/2014/main" xmlns="" id="{1CEE0899-3D76-457D-94FC-D6641B0B0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2" name="Text Box 22">
            <a:extLst>
              <a:ext uri="{FF2B5EF4-FFF2-40B4-BE49-F238E27FC236}">
                <a16:creationId xmlns:a16="http://schemas.microsoft.com/office/drawing/2014/main" xmlns="" id="{CFFAA1C4-3FF2-4474-B744-0122152B0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3" name="Text Box 23">
            <a:extLst>
              <a:ext uri="{FF2B5EF4-FFF2-40B4-BE49-F238E27FC236}">
                <a16:creationId xmlns:a16="http://schemas.microsoft.com/office/drawing/2014/main" xmlns="" id="{B2983BC4-E465-4DF3-83E3-38F553306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1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84" name="Picture 24">
            <a:extLst>
              <a:ext uri="{FF2B5EF4-FFF2-40B4-BE49-F238E27FC236}">
                <a16:creationId xmlns:a16="http://schemas.microsoft.com/office/drawing/2014/main" xmlns="" id="{BE6AB094-6489-4624-87A0-538FACE01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Line 25">
            <a:extLst>
              <a:ext uri="{FF2B5EF4-FFF2-40B4-BE49-F238E27FC236}">
                <a16:creationId xmlns:a16="http://schemas.microsoft.com/office/drawing/2014/main" xmlns="" id="{48B3312E-EE37-48FD-8FB8-398249CD1A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6251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86" name="Text Box 26">
            <a:extLst>
              <a:ext uri="{FF2B5EF4-FFF2-40B4-BE49-F238E27FC236}">
                <a16:creationId xmlns:a16="http://schemas.microsoft.com/office/drawing/2014/main" xmlns="" id="{F1153CFF-2DA0-414A-B539-8EB26F303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7" name="Text Box 27">
            <a:extLst>
              <a:ext uri="{FF2B5EF4-FFF2-40B4-BE49-F238E27FC236}">
                <a16:creationId xmlns:a16="http://schemas.microsoft.com/office/drawing/2014/main" xmlns="" id="{1AD7AD12-96FC-489F-98EF-3EDBE2364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88" name="Text Box 28">
            <a:extLst>
              <a:ext uri="{FF2B5EF4-FFF2-40B4-BE49-F238E27FC236}">
                <a16:creationId xmlns:a16="http://schemas.microsoft.com/office/drawing/2014/main" xmlns="" id="{34496330-5362-46CB-A28D-42604B358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6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89" name="Picture 29">
            <a:extLst>
              <a:ext uri="{FF2B5EF4-FFF2-40B4-BE49-F238E27FC236}">
                <a16:creationId xmlns:a16="http://schemas.microsoft.com/office/drawing/2014/main" xmlns="" id="{405FE9F8-8109-498B-960D-F1B8E659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0" name="Line 30">
            <a:extLst>
              <a:ext uri="{FF2B5EF4-FFF2-40B4-BE49-F238E27FC236}">
                <a16:creationId xmlns:a16="http://schemas.microsoft.com/office/drawing/2014/main" xmlns="" id="{6C57015A-ECEF-4063-9506-9F3A082E17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9276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91" name="Rectangle 31">
            <a:extLst>
              <a:ext uri="{FF2B5EF4-FFF2-40B4-BE49-F238E27FC236}">
                <a16:creationId xmlns:a16="http://schemas.microsoft.com/office/drawing/2014/main" xmlns="" id="{E99EC8AB-CAC1-46B8-ABC1-0FA20A611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92" name="Text Box 32">
            <a:extLst>
              <a:ext uri="{FF2B5EF4-FFF2-40B4-BE49-F238E27FC236}">
                <a16:creationId xmlns:a16="http://schemas.microsoft.com/office/drawing/2014/main" xmlns="" id="{0FCADD85-16B9-4091-8953-F83CF3857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5976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3" name="Text Box 33">
            <a:extLst>
              <a:ext uri="{FF2B5EF4-FFF2-40B4-BE49-F238E27FC236}">
                <a16:creationId xmlns:a16="http://schemas.microsoft.com/office/drawing/2014/main" xmlns="" id="{8E7BD2E9-0933-49C6-A389-88EEA0D8F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4" name="Text Box 34">
            <a:extLst>
              <a:ext uri="{FF2B5EF4-FFF2-40B4-BE49-F238E27FC236}">
                <a16:creationId xmlns:a16="http://schemas.microsoft.com/office/drawing/2014/main" xmlns="" id="{288435AD-41D1-44FE-B48C-5AFB2770D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026" y="1676401"/>
            <a:ext cx="9236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5" name="Text Box 35">
            <a:extLst>
              <a:ext uri="{FF2B5EF4-FFF2-40B4-BE49-F238E27FC236}">
                <a16:creationId xmlns:a16="http://schemas.microsoft.com/office/drawing/2014/main" xmlns="" id="{8CCCA0AA-E2F4-4900-882F-E893EA4C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038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6" name="Text Box 36">
            <a:extLst>
              <a:ext uri="{FF2B5EF4-FFF2-40B4-BE49-F238E27FC236}">
                <a16:creationId xmlns:a16="http://schemas.microsoft.com/office/drawing/2014/main" xmlns="" id="{052EC405-50D9-454E-9C98-AFBAE7FA1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97" name="Text Box 37">
            <a:extLst>
              <a:ext uri="{FF2B5EF4-FFF2-40B4-BE49-F238E27FC236}">
                <a16:creationId xmlns:a16="http://schemas.microsoft.com/office/drawing/2014/main" xmlns="" id="{7C093C41-7158-42AD-8475-A6D557A0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1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398" name="Picture 38">
            <a:extLst>
              <a:ext uri="{FF2B5EF4-FFF2-40B4-BE49-F238E27FC236}">
                <a16:creationId xmlns:a16="http://schemas.microsoft.com/office/drawing/2014/main" xmlns="" id="{26C63123-49E4-4926-AD15-9FD3B2521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99" name="Line 40">
            <a:extLst>
              <a:ext uri="{FF2B5EF4-FFF2-40B4-BE49-F238E27FC236}">
                <a16:creationId xmlns:a16="http://schemas.microsoft.com/office/drawing/2014/main" xmlns="" id="{D5EA5713-B3D4-42EB-A002-739777E6A2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56251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0" name="Text Box 41">
            <a:extLst>
              <a:ext uri="{FF2B5EF4-FFF2-40B4-BE49-F238E27FC236}">
                <a16:creationId xmlns:a16="http://schemas.microsoft.com/office/drawing/2014/main" xmlns="" id="{06B840A6-3B2D-4881-BB82-73083D3DE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01" name="Text Box 42">
            <a:extLst>
              <a:ext uri="{FF2B5EF4-FFF2-40B4-BE49-F238E27FC236}">
                <a16:creationId xmlns:a16="http://schemas.microsoft.com/office/drawing/2014/main" xmlns="" id="{5B76755D-F12A-45A7-9707-22E50AC4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02" name="Text Box 43">
            <a:extLst>
              <a:ext uri="{FF2B5EF4-FFF2-40B4-BE49-F238E27FC236}">
                <a16:creationId xmlns:a16="http://schemas.microsoft.com/office/drawing/2014/main" xmlns="" id="{0508C7BA-F149-4B85-AD3F-983D546BD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6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403" name="Picture 44">
            <a:extLst>
              <a:ext uri="{FF2B5EF4-FFF2-40B4-BE49-F238E27FC236}">
                <a16:creationId xmlns:a16="http://schemas.microsoft.com/office/drawing/2014/main" xmlns="" id="{7FDFF927-77C7-4691-AB58-B9DD20F8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4" name="Line 45">
            <a:extLst>
              <a:ext uri="{FF2B5EF4-FFF2-40B4-BE49-F238E27FC236}">
                <a16:creationId xmlns:a16="http://schemas.microsoft.com/office/drawing/2014/main" xmlns="" id="{BDA5D6B2-F45E-417E-9E98-0FAE6B283D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9276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05" name="Rectangle 46">
            <a:extLst>
              <a:ext uri="{FF2B5EF4-FFF2-40B4-BE49-F238E27FC236}">
                <a16:creationId xmlns:a16="http://schemas.microsoft.com/office/drawing/2014/main" xmlns="" id="{71AFFE9C-DD09-4288-97CC-380798F46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4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06" name="Text Box 47">
            <a:extLst>
              <a:ext uri="{FF2B5EF4-FFF2-40B4-BE49-F238E27FC236}">
                <a16:creationId xmlns:a16="http://schemas.microsoft.com/office/drawing/2014/main" xmlns="" id="{41A6DDCA-61D9-4F86-9C97-7941E2947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59765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07" name="Text Box 48">
            <a:extLst>
              <a:ext uri="{FF2B5EF4-FFF2-40B4-BE49-F238E27FC236}">
                <a16:creationId xmlns:a16="http://schemas.microsoft.com/office/drawing/2014/main" xmlns="" id="{E60FAF93-8313-4E8F-B924-88093E5D2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09" name="Text Box 50">
            <a:extLst>
              <a:ext uri="{FF2B5EF4-FFF2-40B4-BE49-F238E27FC236}">
                <a16:creationId xmlns:a16="http://schemas.microsoft.com/office/drawing/2014/main" xmlns="" id="{C9FD1FB5-BFB6-47C0-86ED-B48FC2880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10" name="Text Box 51">
            <a:extLst>
              <a:ext uri="{FF2B5EF4-FFF2-40B4-BE49-F238E27FC236}">
                <a16:creationId xmlns:a16="http://schemas.microsoft.com/office/drawing/2014/main" xmlns="" id="{B30443C5-5DE8-4845-A1DA-AB0A6301D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514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11" name="Text Box 52">
            <a:extLst>
              <a:ext uri="{FF2B5EF4-FFF2-40B4-BE49-F238E27FC236}">
                <a16:creationId xmlns:a16="http://schemas.microsoft.com/office/drawing/2014/main" xmlns="" id="{C36FF3C5-B01A-4CCB-A4F4-41E3AE27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6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412" name="Picture 53">
            <a:extLst>
              <a:ext uri="{FF2B5EF4-FFF2-40B4-BE49-F238E27FC236}">
                <a16:creationId xmlns:a16="http://schemas.microsoft.com/office/drawing/2014/main" xmlns="" id="{C836306D-561E-4452-999B-0F93C98DF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3" name="Line 54">
            <a:extLst>
              <a:ext uri="{FF2B5EF4-FFF2-40B4-BE49-F238E27FC236}">
                <a16:creationId xmlns:a16="http://schemas.microsoft.com/office/drawing/2014/main" xmlns="" id="{1441ED52-A842-4B7C-921C-EF7C86E951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29276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14" name="Text Box 55">
            <a:extLst>
              <a:ext uri="{FF2B5EF4-FFF2-40B4-BE49-F238E27FC236}">
                <a16:creationId xmlns:a16="http://schemas.microsoft.com/office/drawing/2014/main" xmlns="" id="{94FA7645-83F4-4C7E-9A43-6E5BE1562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6591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15" name="Text Box 56">
            <a:extLst>
              <a:ext uri="{FF2B5EF4-FFF2-40B4-BE49-F238E27FC236}">
                <a16:creationId xmlns:a16="http://schemas.microsoft.com/office/drawing/2014/main" xmlns="" id="{8EDEF239-1964-4A53-BEED-B9EB6172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539" y="584201"/>
            <a:ext cx="6269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16" name="Text Box 57">
            <a:extLst>
              <a:ext uri="{FF2B5EF4-FFF2-40B4-BE49-F238E27FC236}">
                <a16:creationId xmlns:a16="http://schemas.microsoft.com/office/drawing/2014/main" xmlns="" id="{4E77773E-1CF5-46A8-938F-D035DF21C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1" y="2773363"/>
            <a:ext cx="9236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417" name="Picture 58">
            <a:extLst>
              <a:ext uri="{FF2B5EF4-FFF2-40B4-BE49-F238E27FC236}">
                <a16:creationId xmlns:a16="http://schemas.microsoft.com/office/drawing/2014/main" xmlns="" id="{C4DF6BC7-F99A-4AC4-BC4C-14ED3FAD8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0"/>
            <a:ext cx="730885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8" name="Line 59">
            <a:extLst>
              <a:ext uri="{FF2B5EF4-FFF2-40B4-BE49-F238E27FC236}">
                <a16:creationId xmlns:a16="http://schemas.microsoft.com/office/drawing/2014/main" xmlns="" id="{A8E4E4E7-E3BE-4307-8DBC-6D187D9BAF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02301" y="3213100"/>
            <a:ext cx="1908175" cy="2520950"/>
          </a:xfrm>
          <a:prstGeom prst="line">
            <a:avLst/>
          </a:prstGeom>
          <a:noFill/>
          <a:ln w="190500">
            <a:solidFill>
              <a:srgbClr val="00FF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00+ hình nền khói thuốc lá - hinhanhsieudep.net">
            <a:extLst>
              <a:ext uri="{FF2B5EF4-FFF2-40B4-BE49-F238E27FC236}">
                <a16:creationId xmlns:a16="http://schemas.microsoft.com/office/drawing/2014/main" xmlns="" id="{9634AF7B-2381-4BD5-97C6-D8E8F8BDE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6044F928-57CB-423D-9799-61334F8AC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7227" y="426393"/>
            <a:ext cx="10642729" cy="84166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6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A22D5FC5-9B4C-487E-9469-A1BB7C2EDA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5821" y="1615300"/>
            <a:ext cx="11265543" cy="4310938"/>
          </a:xfrm>
          <a:solidFill>
            <a:schemeClr val="bg1">
              <a:alpha val="44000"/>
            </a:schemeClr>
          </a:solidFill>
        </p:spPr>
        <p:txBody>
          <a:bodyPr>
            <a:noAutofit/>
          </a:bodyPr>
          <a:lstStyle/>
          <a:p>
            <a:pPr algn="just" eaLnBrk="1" hangingPunct="1">
              <a:buFontTx/>
              <a:buChar char="-"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Nam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29%,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28%</a:t>
            </a:r>
          </a:p>
          <a:p>
            <a:pPr algn="just" eaLnBrk="1" hangingPunct="1"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1/3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 ở Anh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Ãºt thuá»c lÃ¡ thá»¥ Äá»ng">
            <a:extLst>
              <a:ext uri="{FF2B5EF4-FFF2-40B4-BE49-F238E27FC236}">
                <a16:creationId xmlns:a16="http://schemas.microsoft.com/office/drawing/2014/main" xmlns="" id="{A1074A1F-AE54-4825-AD32-FD546563A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80110"/>
            <a:ext cx="718457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Nd9GcS566B2L3aWOjk6wqz8IMKAlcrpHIA6MKh9lD-afINMnOtIUeCe">
            <a:extLst>
              <a:ext uri="{FF2B5EF4-FFF2-40B4-BE49-F238E27FC236}">
                <a16:creationId xmlns:a16="http://schemas.microsoft.com/office/drawing/2014/main" xmlns="" id="{C4C88AC6-BE3B-4E21-BF3A-CD0A35DE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4" y="880110"/>
            <a:ext cx="3886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994436F2-CD36-45E9-ACAB-57A17545A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4" y="5650230"/>
            <a:ext cx="38861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nhiễm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213DC59C-0802-418B-9AA4-C15CEF2A8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7" y="5650229"/>
            <a:ext cx="711789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ởng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28" name="Picture 4" descr="ANd9GcQE1ydYtfeujaoYNs-I8mr-k6gRFNs1lt5pXwu2Yr3fe1YtWS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Hut mot dieu thuoc co hai bang mot lan chup X-quang - Anh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http://yeutre.vn/medias/uploads/25/25476-hut-thuoc-la-trong-thai-ky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6096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638800"/>
            <a:ext cx="121920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733" b="0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vi-VN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 có một cái kết tốt đẹp cho những em bé chào đời khi trong thai kỳ mẹ luôn hút thuốc lá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hít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phải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khói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thuốc</a:t>
            </a:r>
            <a:r>
              <a:rPr kumimoji="0" lang="en-US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3733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lá</a:t>
            </a:r>
            <a:r>
              <a:rPr kumimoji="0" lang="vi-VN" alt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altLang="en-US" sz="3733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1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5">
            <a:extLst>
              <a:ext uri="{FF2B5EF4-FFF2-40B4-BE49-F238E27FC236}">
                <a16:creationId xmlns:a16="http://schemas.microsoft.com/office/drawing/2014/main" xmlns="" id="{A15CEEB9-2F3C-462F-B29E-C77DA1D09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32" y="5270069"/>
            <a:ext cx="115027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 Chi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phí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này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gấp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khoảng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4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phí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tổn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hành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gấp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2,5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chi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quần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áo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gấp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lần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chi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khám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bệnh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55EA89-C699-4921-8B78-B1C03D2F47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82" t="31515" r="51249" b="37338"/>
          <a:stretch/>
        </p:blipFill>
        <p:spPr>
          <a:xfrm>
            <a:off x="0" y="0"/>
            <a:ext cx="12173123" cy="4935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67FC78-7973-460E-BDDA-78BB03BD671C}"/>
              </a:ext>
            </a:extLst>
          </p:cNvPr>
          <p:cNvSpPr/>
          <p:nvPr/>
        </p:nvSpPr>
        <p:spPr>
          <a:xfrm>
            <a:off x="162045" y="1386609"/>
            <a:ext cx="72840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Theo thống kê của Bộ y tế,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2013 có 17% HS hút thuốc trước 10 tuổi.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Đối với không ít bạn học sinh, hút thuốc không  chỉ là hành vi bắt chước mà còn để thể hiện đẳng cấp, sành điệu.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Nhưng các bạn cần nhớ rằng, thuốc lá không chỉ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 hại về sức khỏe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còn là con đường gần nhất đưa các bạn đến với những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tệ nạn xã hội như ma túy, trộm cướp.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bạn có thể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 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có thể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 tù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và quan trọng hơn là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 đi tương lai tươi 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làm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tan nát gia đình.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D5D0B2-A5BF-41B5-8D73-7705A1680089}"/>
              </a:ext>
            </a:extLst>
          </p:cNvPr>
          <p:cNvSpPr txBox="1"/>
          <p:nvPr/>
        </p:nvSpPr>
        <p:spPr>
          <a:xfrm>
            <a:off x="1823821" y="389264"/>
            <a:ext cx="854435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HẠI CỦA THUỐC LÁ ĐỐI VỚI GIỚI TRẺ</a:t>
            </a:r>
          </a:p>
        </p:txBody>
      </p:sp>
      <p:pic>
        <p:nvPicPr>
          <p:cNvPr id="5122" name="Picture 2" descr="Học sinh hút thuốc lá điện tử: Cần nhiều hơn sự giáo dục - VOV Giao thông">
            <a:extLst>
              <a:ext uri="{FF2B5EF4-FFF2-40B4-BE49-F238E27FC236}">
                <a16:creationId xmlns:a16="http://schemas.microsoft.com/office/drawing/2014/main" xmlns="" id="{91FDACF0-3AEC-49AE-BE96-3B65890E5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06" y="1386609"/>
            <a:ext cx="4450949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>
            <a:extLst>
              <a:ext uri="{FF2B5EF4-FFF2-40B4-BE49-F238E27FC236}">
                <a16:creationId xmlns:a16="http://schemas.microsoft.com/office/drawing/2014/main" xmlns="" id="{74787BD1-099B-4E5B-BCE4-D37A20B5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84" y="4504351"/>
            <a:ext cx="3303277" cy="201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4">
            <a:extLst>
              <a:ext uri="{FF2B5EF4-FFF2-40B4-BE49-F238E27FC236}">
                <a16:creationId xmlns:a16="http://schemas.microsoft.com/office/drawing/2014/main" xmlns="" id="{BF715CBE-1BFD-4CFE-A9F9-8B666269B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084" y="3834327"/>
            <a:ext cx="3300739" cy="5027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Tiêm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chích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ma </a:t>
            </a:r>
            <a:r>
              <a:rPr kumimoji="0" lang="en-US" sz="2667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tuý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xmlns="" id="{2EA7356B-AC30-467F-9A9D-AA4151586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977" y="4802934"/>
            <a:ext cx="3750752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tội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A560B10-E9F2-480C-9EC6-6E4ACD2CB043}"/>
              </a:ext>
            </a:extLst>
          </p:cNvPr>
          <p:cNvCxnSpPr>
            <a:cxnSpLocks/>
            <a:stCxn id="5" idx="1"/>
            <a:endCxn id="13" idx="3"/>
          </p:cNvCxnSpPr>
          <p:nvPr/>
        </p:nvCxnSpPr>
        <p:spPr>
          <a:xfrm flipH="1">
            <a:off x="3138678" y="5510305"/>
            <a:ext cx="43894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Box 25">
            <a:extLst>
              <a:ext uri="{FF2B5EF4-FFF2-40B4-BE49-F238E27FC236}">
                <a16:creationId xmlns:a16="http://schemas.microsoft.com/office/drawing/2014/main" xmlns="" id="{A968AF49-1856-4F1A-A0AF-5D101FB5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18" y="3834327"/>
            <a:ext cx="2603660" cy="502766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67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 gương xấu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2FA55A4-2A4F-4515-94C8-D26B33E17752}"/>
              </a:ext>
            </a:extLst>
          </p:cNvPr>
          <p:cNvCxnSpPr/>
          <p:nvPr/>
        </p:nvCxnSpPr>
        <p:spPr>
          <a:xfrm flipV="1">
            <a:off x="3138679" y="2670165"/>
            <a:ext cx="4121930" cy="4616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6" descr="D:\GIAO AN\on dich thuoc la\thuoc la\phapphap.jpeg">
            <a:extLst>
              <a:ext uri="{FF2B5EF4-FFF2-40B4-BE49-F238E27FC236}">
                <a16:creationId xmlns:a16="http://schemas.microsoft.com/office/drawing/2014/main" xmlns="" id="{5B26F845-0285-4DA6-BB31-9F169C7F8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365" y="4504351"/>
            <a:ext cx="2459313" cy="2011907"/>
          </a:xfrm>
          <a:prstGeom prst="rect">
            <a:avLst/>
          </a:prstGeom>
          <a:noFill/>
        </p:spPr>
      </p:pic>
      <p:pic>
        <p:nvPicPr>
          <p:cNvPr id="1026" name="Picture 2" descr="Trung Quốc nỗ lực hạn chế việc hút thuốc lá - Ảnh thời sự quốc tế - Văn hóa  xã hội - Thông tấn xã Việt Nam (TTXVN)">
            <a:extLst>
              <a:ext uri="{FF2B5EF4-FFF2-40B4-BE49-F238E27FC236}">
                <a16:creationId xmlns:a16="http://schemas.microsoft.com/office/drawing/2014/main" xmlns="" id="{05FCD73A-7D8C-4E55-8B4B-CD7337D82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9" y="1708819"/>
            <a:ext cx="2859038" cy="19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Đáng báo động về độ tuổi hút thuốc lá ở trẻ vị thành niên - Làm cha mẹ">
            <a:extLst>
              <a:ext uri="{FF2B5EF4-FFF2-40B4-BE49-F238E27FC236}">
                <a16:creationId xmlns:a16="http://schemas.microsoft.com/office/drawing/2014/main" xmlns="" id="{DC52F1E2-6344-4B21-84D0-924F588F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160" y="1708819"/>
            <a:ext cx="3445088" cy="190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5">
            <a:extLst>
              <a:ext uri="{FF2B5EF4-FFF2-40B4-BE49-F238E27FC236}">
                <a16:creationId xmlns:a16="http://schemas.microsoft.com/office/drawing/2014/main" xmlns="" id="{A968AF49-1856-4F1A-A0AF-5D101FB59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5460" y="2213566"/>
            <a:ext cx="2603660" cy="91319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667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 em bắt chước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3" name="AutoShape 23">
            <a:extLst>
              <a:ext uri="{FF2B5EF4-FFF2-40B4-BE49-F238E27FC236}">
                <a16:creationId xmlns:a16="http://schemas.microsoft.com/office/drawing/2014/main" xmlns="" id="{91C54BE4-6387-4ABC-B7C0-11A65D69ADA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791200" y="1752600"/>
            <a:ext cx="381000" cy="4191000"/>
          </a:xfrm>
          <a:prstGeom prst="upArrow">
            <a:avLst>
              <a:gd name="adj1" fmla="val 50000"/>
              <a:gd name="adj2" fmla="val 172130"/>
            </a:avLst>
          </a:prstGeom>
          <a:gradFill rotWithShape="1">
            <a:gsLst>
              <a:gs pos="0">
                <a:schemeClr val="bg1"/>
              </a:gs>
              <a:gs pos="100000">
                <a:srgbClr val="006666">
                  <a:alpha val="7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CCECFF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28327A5D-07E5-4B5F-BD36-D51B47881EB3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24691"/>
            <a:ext cx="6172200" cy="3124200"/>
            <a:chOff x="982" y="231"/>
            <a:chExt cx="3888" cy="1785"/>
          </a:xfrm>
        </p:grpSpPr>
        <p:sp>
          <p:nvSpPr>
            <p:cNvPr id="31767" name="AutoShape 3">
              <a:extLst>
                <a:ext uri="{FF2B5EF4-FFF2-40B4-BE49-F238E27FC236}">
                  <a16:creationId xmlns:a16="http://schemas.microsoft.com/office/drawing/2014/main" xmlns="" id="{E5C045BF-5F82-42EC-B7DA-A19CCFA61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2" y="231"/>
              <a:ext cx="3888" cy="26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THÔNG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BÁO VỀ NẠN DỊCH THUỐC LÁ  </a:t>
              </a:r>
            </a:p>
          </p:txBody>
        </p:sp>
        <p:sp>
          <p:nvSpPr>
            <p:cNvPr id="45078" name="AutoShape 4">
              <a:extLst>
                <a:ext uri="{FF2B5EF4-FFF2-40B4-BE49-F238E27FC236}">
                  <a16:creationId xmlns:a16="http://schemas.microsoft.com/office/drawing/2014/main" xmlns="" id="{8A07DDA9-DF9D-4B63-A2CA-ECF28D039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428"/>
              <a:ext cx="196" cy="1588"/>
            </a:xfrm>
            <a:prstGeom prst="upArrow">
              <a:avLst>
                <a:gd name="adj1" fmla="val 50000"/>
                <a:gd name="adj2" fmla="val 20255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6666">
                    <a:alpha val="60001"/>
                  </a:srgbClr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58409" name="Picture 9" descr="155X5VCAX8Z">
            <a:extLst>
              <a:ext uri="{FF2B5EF4-FFF2-40B4-BE49-F238E27FC236}">
                <a16:creationId xmlns:a16="http://schemas.microsoft.com/office/drawing/2014/main" xmlns="" id="{B0305090-936C-4441-980B-CE065EC9F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14400"/>
            <a:ext cx="3048000" cy="914400"/>
          </a:xfrm>
          <a:prstGeom prst="rect">
            <a:avLst/>
          </a:prstGeom>
          <a:noFill/>
          <a:ln w="127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10" name="AutoShape 10">
            <a:extLst>
              <a:ext uri="{FF2B5EF4-FFF2-40B4-BE49-F238E27FC236}">
                <a16:creationId xmlns:a16="http://schemas.microsoft.com/office/drawing/2014/main" xmlns="" id="{76644D8A-8970-4BCD-A31E-F0C43AE19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05000"/>
            <a:ext cx="38862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>
                  <a:alpha val="10001"/>
                </a:srgbClr>
              </a:gs>
              <a:gs pos="50000">
                <a:schemeClr val="bg1"/>
              </a:gs>
              <a:gs pos="100000">
                <a:srgbClr val="FFCCFF">
                  <a:alpha val="10001"/>
                </a:srgbClr>
              </a:gs>
            </a:gsLst>
            <a:lin ang="5400000" scaled="1"/>
          </a:gradFill>
          <a:ln w="1905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 CỦA THUỐC LÁ  </a:t>
            </a: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xmlns="" id="{201967F9-6437-45DA-8C2F-F908733DA910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438400"/>
            <a:ext cx="2971800" cy="755650"/>
            <a:chOff x="153" y="1466"/>
            <a:chExt cx="1623" cy="47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765" name="AutoShape 16" descr="2">
              <a:extLst>
                <a:ext uri="{FF2B5EF4-FFF2-40B4-BE49-F238E27FC236}">
                  <a16:creationId xmlns:a16="http://schemas.microsoft.com/office/drawing/2014/main" xmlns="" id="{426D5019-ED12-41A3-A3E8-56AFDBFC7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" y="1654"/>
              <a:ext cx="1597" cy="288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prstDash val="sysDot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 NHÂN</a:t>
              </a:r>
            </a:p>
          </p:txBody>
        </p:sp>
        <p:sp>
          <p:nvSpPr>
            <p:cNvPr id="45076" name="AutoShape 17">
              <a:extLst>
                <a:ext uri="{FF2B5EF4-FFF2-40B4-BE49-F238E27FC236}">
                  <a16:creationId xmlns:a16="http://schemas.microsoft.com/office/drawing/2014/main" xmlns="" id="{B5BC8493-E903-46CD-83C7-5E1CDA5C90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243" y="1113"/>
              <a:ext cx="179" cy="886"/>
            </a:xfrm>
            <a:prstGeom prst="curvedRightArrow">
              <a:avLst>
                <a:gd name="adj1" fmla="val 5866"/>
                <a:gd name="adj2" fmla="val 197989"/>
                <a:gd name="adj3" fmla="val 33333"/>
              </a:avLst>
            </a:prstGeom>
            <a:grp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xmlns="" id="{9D6E6250-61ED-4FBE-A702-C44A5D6F8114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2438401"/>
            <a:ext cx="3581400" cy="644525"/>
            <a:chOff x="3984" y="1479"/>
            <a:chExt cx="1717" cy="46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763" name="AutoShape 19" descr="2">
              <a:extLst>
                <a:ext uri="{FF2B5EF4-FFF2-40B4-BE49-F238E27FC236}">
                  <a16:creationId xmlns:a16="http://schemas.microsoft.com/office/drawing/2014/main" xmlns="" id="{AA7E7360-BB28-4AB0-ACC6-B5D94A7D5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" y="1653"/>
              <a:ext cx="1446" cy="289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rgbClr val="FF0000"/>
              </a:solidFill>
              <a:prstDash val="sysDot"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VỚI 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CỘNG ĐỒNG</a:t>
              </a:r>
            </a:p>
          </p:txBody>
        </p:sp>
        <p:sp>
          <p:nvSpPr>
            <p:cNvPr id="45074" name="AutoShape 20">
              <a:extLst>
                <a:ext uri="{FF2B5EF4-FFF2-40B4-BE49-F238E27FC236}">
                  <a16:creationId xmlns:a16="http://schemas.microsoft.com/office/drawing/2014/main" xmlns="" id="{BEFE8552-BA7E-4114-93B6-6074F6B127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405" y="1058"/>
              <a:ext cx="144" cy="986"/>
            </a:xfrm>
            <a:prstGeom prst="curvedRightArrow">
              <a:avLst>
                <a:gd name="adj1" fmla="val 8115"/>
                <a:gd name="adj2" fmla="val 273889"/>
                <a:gd name="adj3" fmla="val 33333"/>
              </a:avLst>
            </a:prstGeom>
            <a:grp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358424" name="Picture 24">
            <a:extLst>
              <a:ext uri="{FF2B5EF4-FFF2-40B4-BE49-F238E27FC236}">
                <a16:creationId xmlns:a16="http://schemas.microsoft.com/office/drawing/2014/main" xmlns="" id="{6A4646D6-9285-426B-A966-F7F3897F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486025"/>
            <a:ext cx="1187450" cy="1187450"/>
          </a:xfrm>
          <a:prstGeom prst="rect">
            <a:avLst/>
          </a:prstGeom>
          <a:solidFill>
            <a:srgbClr val="FFFFFF"/>
          </a:solidFill>
          <a:ln w="5715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358432" name="AutoShape 32">
            <a:extLst>
              <a:ext uri="{FF2B5EF4-FFF2-40B4-BE49-F238E27FC236}">
                <a16:creationId xmlns:a16="http://schemas.microsoft.com/office/drawing/2014/main" xmlns="" id="{EABFBDCD-F499-4B97-9BE7-2D9A279EA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6019800"/>
            <a:ext cx="6096000" cy="5334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 KIẾN NGHỊ CHỐNG THUỐC LÁ  </a:t>
            </a:r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xmlns="" id="{DEDC40C8-9318-4E43-9A76-D8122A878E99}"/>
              </a:ext>
            </a:extLst>
          </p:cNvPr>
          <p:cNvSpPr/>
          <p:nvPr/>
        </p:nvSpPr>
        <p:spPr>
          <a:xfrm>
            <a:off x="3048000" y="3276600"/>
            <a:ext cx="152400" cy="6096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CCE02AC0-E946-41A9-BABF-F3E422704186}"/>
              </a:ext>
            </a:extLst>
          </p:cNvPr>
          <p:cNvSpPr/>
          <p:nvPr/>
        </p:nvSpPr>
        <p:spPr>
          <a:xfrm>
            <a:off x="1237676" y="3962400"/>
            <a:ext cx="3810000" cy="1676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Ảnh hưởng tới sức khỏe.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Ảnh hưởng tới kinh tế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Ảnh hướng tới đạo đức</a:t>
            </a:r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xmlns="" id="{89F57853-559C-4659-9A5B-61E7C7296FFD}"/>
              </a:ext>
            </a:extLst>
          </p:cNvPr>
          <p:cNvSpPr/>
          <p:nvPr/>
        </p:nvSpPr>
        <p:spPr>
          <a:xfrm>
            <a:off x="8763000" y="3124200"/>
            <a:ext cx="1524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xmlns="" id="{9355BAE1-C1E8-41A0-BCF6-EF2B192AC671}"/>
              </a:ext>
            </a:extLst>
          </p:cNvPr>
          <p:cNvSpPr/>
          <p:nvPr/>
        </p:nvSpPr>
        <p:spPr>
          <a:xfrm>
            <a:off x="6920344" y="3810000"/>
            <a:ext cx="3886200" cy="1828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Ảnh hưởng tới sức khỏe</a:t>
            </a: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Giảm sút kinh tế.</a:t>
            </a:r>
          </a:p>
          <a:p>
            <a:pPr marL="0" marR="0" lvl="0" indent="0" algn="just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Nêu gương xấu, dẫn đến các tệ nạn xã hội</a:t>
            </a:r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xmlns="" id="{DE287F27-B96A-4EE7-9B72-6A046B481896}"/>
              </a:ext>
            </a:extLst>
          </p:cNvPr>
          <p:cNvSpPr/>
          <p:nvPr/>
        </p:nvSpPr>
        <p:spPr>
          <a:xfrm>
            <a:off x="5223166" y="4572000"/>
            <a:ext cx="1447800" cy="304800"/>
          </a:xfrm>
          <a:prstGeom prst="left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3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27BE1A0-D66A-4D23-8D43-98A5D2FE7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9970" y="0"/>
            <a:ext cx="887505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AD07280-9A09-442C-9D52-F4AB60BA2132}"/>
              </a:ext>
            </a:extLst>
          </p:cNvPr>
          <p:cNvSpPr/>
          <p:nvPr/>
        </p:nvSpPr>
        <p:spPr>
          <a:xfrm>
            <a:off x="7345680" y="911275"/>
            <a:ext cx="39014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</a:t>
            </a:r>
            <a:r>
              <a:rPr kumimoji="0" lang="vi-V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ời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SG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37"/>
          <p:cNvSpPr txBox="1">
            <a:spLocks noGrp="1"/>
          </p:cNvSpPr>
          <p:nvPr>
            <p:ph type="ctrTitle"/>
          </p:nvPr>
        </p:nvSpPr>
        <p:spPr>
          <a:xfrm>
            <a:off x="2682012" y="370046"/>
            <a:ext cx="6827976" cy="7879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SG" sz="36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NGUYÊN NHÂN HÚT THUỐC</a:t>
            </a:r>
            <a:endParaRPr sz="36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grpSp>
        <p:nvGrpSpPr>
          <p:cNvPr id="681" name="Google Shape;681;p37"/>
          <p:cNvGrpSpPr/>
          <p:nvPr/>
        </p:nvGrpSpPr>
        <p:grpSpPr>
          <a:xfrm rot="5400000">
            <a:off x="4144189" y="1745407"/>
            <a:ext cx="3903628" cy="4339221"/>
            <a:chOff x="1453550" y="238125"/>
            <a:chExt cx="4712250" cy="5238075"/>
          </a:xfrm>
        </p:grpSpPr>
        <p:sp>
          <p:nvSpPr>
            <p:cNvPr id="682" name="Google Shape;682;p37"/>
            <p:cNvSpPr/>
            <p:nvPr/>
          </p:nvSpPr>
          <p:spPr>
            <a:xfrm>
              <a:off x="1453550" y="238125"/>
              <a:ext cx="1597000" cy="2251175"/>
            </a:xfrm>
            <a:custGeom>
              <a:avLst/>
              <a:gdLst/>
              <a:ahLst/>
              <a:cxnLst/>
              <a:rect l="l" t="t" r="r" b="b"/>
              <a:pathLst>
                <a:path w="63880" h="90047" extrusionOk="0">
                  <a:moveTo>
                    <a:pt x="23759" y="0"/>
                  </a:moveTo>
                  <a:cubicBezTo>
                    <a:pt x="19954" y="0"/>
                    <a:pt x="16870" y="3084"/>
                    <a:pt x="16870" y="6888"/>
                  </a:cubicBezTo>
                  <a:cubicBezTo>
                    <a:pt x="16870" y="10525"/>
                    <a:pt x="19690" y="13496"/>
                    <a:pt x="23261" y="13752"/>
                  </a:cubicBezTo>
                  <a:lnTo>
                    <a:pt x="23261" y="16612"/>
                  </a:lnTo>
                  <a:cubicBezTo>
                    <a:pt x="10369" y="16887"/>
                    <a:pt x="0" y="27415"/>
                    <a:pt x="0" y="40374"/>
                  </a:cubicBezTo>
                  <a:cubicBezTo>
                    <a:pt x="0" y="53042"/>
                    <a:pt x="9910" y="63394"/>
                    <a:pt x="22401" y="64106"/>
                  </a:cubicBezTo>
                  <a:lnTo>
                    <a:pt x="22401" y="71426"/>
                  </a:lnTo>
                  <a:cubicBezTo>
                    <a:pt x="22352" y="71915"/>
                    <a:pt x="22048" y="75684"/>
                    <a:pt x="23946" y="77824"/>
                  </a:cubicBezTo>
                  <a:cubicBezTo>
                    <a:pt x="24795" y="78783"/>
                    <a:pt x="25938" y="79273"/>
                    <a:pt x="27346" y="79284"/>
                  </a:cubicBezTo>
                  <a:lnTo>
                    <a:pt x="59022" y="79283"/>
                  </a:lnTo>
                  <a:cubicBezTo>
                    <a:pt x="59125" y="79289"/>
                    <a:pt x="61535" y="79451"/>
                    <a:pt x="62011" y="81888"/>
                  </a:cubicBezTo>
                  <a:lnTo>
                    <a:pt x="62296" y="89292"/>
                  </a:lnTo>
                  <a:cubicBezTo>
                    <a:pt x="62312" y="89713"/>
                    <a:pt x="62658" y="90047"/>
                    <a:pt x="63079" y="90047"/>
                  </a:cubicBezTo>
                  <a:lnTo>
                    <a:pt x="63109" y="90047"/>
                  </a:lnTo>
                  <a:cubicBezTo>
                    <a:pt x="63543" y="90030"/>
                    <a:pt x="63880" y="89666"/>
                    <a:pt x="63863" y="89232"/>
                  </a:cubicBezTo>
                  <a:lnTo>
                    <a:pt x="63577" y="81769"/>
                  </a:lnTo>
                  <a:cubicBezTo>
                    <a:pt x="63575" y="81733"/>
                    <a:pt x="63571" y="81696"/>
                    <a:pt x="63564" y="81660"/>
                  </a:cubicBezTo>
                  <a:cubicBezTo>
                    <a:pt x="63022" y="78676"/>
                    <a:pt x="60404" y="77775"/>
                    <a:pt x="59061" y="77715"/>
                  </a:cubicBezTo>
                  <a:lnTo>
                    <a:pt x="27352" y="77715"/>
                  </a:lnTo>
                  <a:cubicBezTo>
                    <a:pt x="26401" y="77707"/>
                    <a:pt x="25671" y="77404"/>
                    <a:pt x="25122" y="76786"/>
                  </a:cubicBezTo>
                  <a:cubicBezTo>
                    <a:pt x="23596" y="75069"/>
                    <a:pt x="23960" y="71589"/>
                    <a:pt x="23964" y="71555"/>
                  </a:cubicBezTo>
                  <a:cubicBezTo>
                    <a:pt x="23968" y="71526"/>
                    <a:pt x="23969" y="71496"/>
                    <a:pt x="23969" y="71467"/>
                  </a:cubicBezTo>
                  <a:lnTo>
                    <a:pt x="23969" y="64143"/>
                  </a:lnTo>
                  <a:cubicBezTo>
                    <a:pt x="37010" y="64038"/>
                    <a:pt x="47549" y="53439"/>
                    <a:pt x="47549" y="40374"/>
                  </a:cubicBezTo>
                  <a:cubicBezTo>
                    <a:pt x="47549" y="27597"/>
                    <a:pt x="37470" y="17179"/>
                    <a:pt x="24830" y="16626"/>
                  </a:cubicBezTo>
                  <a:lnTo>
                    <a:pt x="24830" y="13685"/>
                  </a:lnTo>
                  <a:cubicBezTo>
                    <a:pt x="28124" y="13169"/>
                    <a:pt x="30647" y="10327"/>
                    <a:pt x="30647" y="6888"/>
                  </a:cubicBezTo>
                  <a:cubicBezTo>
                    <a:pt x="30647" y="3084"/>
                    <a:pt x="27563" y="0"/>
                    <a:pt x="23759" y="0"/>
                  </a:cubicBezTo>
                  <a:close/>
                </a:path>
              </a:pathLst>
            </a:custGeom>
            <a:solidFill>
              <a:srgbClr val="F8DB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3" name="Google Shape;683;p37"/>
            <p:cNvSpPr/>
            <p:nvPr/>
          </p:nvSpPr>
          <p:spPr>
            <a:xfrm>
              <a:off x="4583725" y="238125"/>
              <a:ext cx="1582075" cy="2251150"/>
            </a:xfrm>
            <a:custGeom>
              <a:avLst/>
              <a:gdLst/>
              <a:ahLst/>
              <a:cxnLst/>
              <a:rect l="l" t="t" r="r" b="b"/>
              <a:pathLst>
                <a:path w="63283" h="90046" extrusionOk="0">
                  <a:moveTo>
                    <a:pt x="39476" y="0"/>
                  </a:moveTo>
                  <a:cubicBezTo>
                    <a:pt x="35672" y="0"/>
                    <a:pt x="32587" y="3084"/>
                    <a:pt x="32587" y="6888"/>
                  </a:cubicBezTo>
                  <a:cubicBezTo>
                    <a:pt x="32587" y="10525"/>
                    <a:pt x="35407" y="13496"/>
                    <a:pt x="38979" y="13752"/>
                  </a:cubicBezTo>
                  <a:lnTo>
                    <a:pt x="38979" y="16612"/>
                  </a:lnTo>
                  <a:cubicBezTo>
                    <a:pt x="26093" y="16895"/>
                    <a:pt x="15733" y="27421"/>
                    <a:pt x="15733" y="40374"/>
                  </a:cubicBezTo>
                  <a:cubicBezTo>
                    <a:pt x="15733" y="53504"/>
                    <a:pt x="26377" y="64148"/>
                    <a:pt x="39508" y="64148"/>
                  </a:cubicBezTo>
                  <a:cubicBezTo>
                    <a:pt x="39644" y="64148"/>
                    <a:pt x="39777" y="64140"/>
                    <a:pt x="39913" y="64137"/>
                  </a:cubicBezTo>
                  <a:lnTo>
                    <a:pt x="39913" y="71467"/>
                  </a:lnTo>
                  <a:cubicBezTo>
                    <a:pt x="39913" y="71496"/>
                    <a:pt x="39914" y="71526"/>
                    <a:pt x="39917" y="71555"/>
                  </a:cubicBezTo>
                  <a:cubicBezTo>
                    <a:pt x="39922" y="71589"/>
                    <a:pt x="40286" y="75069"/>
                    <a:pt x="38760" y="76785"/>
                  </a:cubicBezTo>
                  <a:cubicBezTo>
                    <a:pt x="38211" y="77404"/>
                    <a:pt x="37480" y="77707"/>
                    <a:pt x="36536" y="77715"/>
                  </a:cubicBezTo>
                  <a:lnTo>
                    <a:pt x="4785" y="77715"/>
                  </a:lnTo>
                  <a:cubicBezTo>
                    <a:pt x="3476" y="77774"/>
                    <a:pt x="860" y="78676"/>
                    <a:pt x="318" y="81659"/>
                  </a:cubicBezTo>
                  <a:cubicBezTo>
                    <a:pt x="312" y="81695"/>
                    <a:pt x="307" y="81733"/>
                    <a:pt x="305" y="81769"/>
                  </a:cubicBezTo>
                  <a:lnTo>
                    <a:pt x="18" y="89231"/>
                  </a:lnTo>
                  <a:cubicBezTo>
                    <a:pt x="1" y="89664"/>
                    <a:pt x="338" y="90030"/>
                    <a:pt x="771" y="90046"/>
                  </a:cubicBezTo>
                  <a:lnTo>
                    <a:pt x="802" y="90046"/>
                  </a:lnTo>
                  <a:cubicBezTo>
                    <a:pt x="1223" y="90046"/>
                    <a:pt x="1569" y="89713"/>
                    <a:pt x="1585" y="89292"/>
                  </a:cubicBezTo>
                  <a:lnTo>
                    <a:pt x="1870" y="81887"/>
                  </a:lnTo>
                  <a:cubicBezTo>
                    <a:pt x="2347" y="79451"/>
                    <a:pt x="4756" y="79287"/>
                    <a:pt x="4820" y="79283"/>
                  </a:cubicBezTo>
                  <a:lnTo>
                    <a:pt x="36540" y="79283"/>
                  </a:lnTo>
                  <a:cubicBezTo>
                    <a:pt x="37942" y="79273"/>
                    <a:pt x="39086" y="78781"/>
                    <a:pt x="39935" y="77824"/>
                  </a:cubicBezTo>
                  <a:cubicBezTo>
                    <a:pt x="41833" y="75683"/>
                    <a:pt x="41530" y="71915"/>
                    <a:pt x="41480" y="71426"/>
                  </a:cubicBezTo>
                  <a:lnTo>
                    <a:pt x="41480" y="64061"/>
                  </a:lnTo>
                  <a:cubicBezTo>
                    <a:pt x="53687" y="63056"/>
                    <a:pt x="63283" y="52839"/>
                    <a:pt x="63283" y="40374"/>
                  </a:cubicBezTo>
                  <a:cubicBezTo>
                    <a:pt x="63283" y="27593"/>
                    <a:pt x="53194" y="17169"/>
                    <a:pt x="40547" y="16626"/>
                  </a:cubicBezTo>
                  <a:lnTo>
                    <a:pt x="40547" y="13685"/>
                  </a:lnTo>
                  <a:cubicBezTo>
                    <a:pt x="43841" y="13169"/>
                    <a:pt x="46364" y="10327"/>
                    <a:pt x="46364" y="6888"/>
                  </a:cubicBezTo>
                  <a:cubicBezTo>
                    <a:pt x="46364" y="3084"/>
                    <a:pt x="43281" y="0"/>
                    <a:pt x="39476" y="0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4" name="Google Shape;684;p37"/>
            <p:cNvSpPr/>
            <p:nvPr/>
          </p:nvSpPr>
          <p:spPr>
            <a:xfrm>
              <a:off x="3261400" y="238125"/>
              <a:ext cx="1188725" cy="2288975"/>
            </a:xfrm>
            <a:custGeom>
              <a:avLst/>
              <a:gdLst/>
              <a:ahLst/>
              <a:cxnLst/>
              <a:rect l="l" t="t" r="r" b="b"/>
              <a:pathLst>
                <a:path w="47549" h="91559" extrusionOk="0">
                  <a:moveTo>
                    <a:pt x="23198" y="0"/>
                  </a:moveTo>
                  <a:cubicBezTo>
                    <a:pt x="19394" y="0"/>
                    <a:pt x="16310" y="3084"/>
                    <a:pt x="16310" y="6888"/>
                  </a:cubicBezTo>
                  <a:cubicBezTo>
                    <a:pt x="16310" y="10525"/>
                    <a:pt x="19129" y="13496"/>
                    <a:pt x="22701" y="13752"/>
                  </a:cubicBezTo>
                  <a:lnTo>
                    <a:pt x="22701" y="16626"/>
                  </a:lnTo>
                  <a:cubicBezTo>
                    <a:pt x="10069" y="17188"/>
                    <a:pt x="0" y="27602"/>
                    <a:pt x="0" y="40374"/>
                  </a:cubicBezTo>
                  <a:cubicBezTo>
                    <a:pt x="0" y="53144"/>
                    <a:pt x="10069" y="63560"/>
                    <a:pt x="22701" y="64122"/>
                  </a:cubicBezTo>
                  <a:lnTo>
                    <a:pt x="22701" y="91559"/>
                  </a:lnTo>
                  <a:lnTo>
                    <a:pt x="24270" y="91559"/>
                  </a:lnTo>
                  <a:lnTo>
                    <a:pt x="24270" y="64136"/>
                  </a:lnTo>
                  <a:cubicBezTo>
                    <a:pt x="37170" y="63870"/>
                    <a:pt x="47548" y="53338"/>
                    <a:pt x="47548" y="40374"/>
                  </a:cubicBezTo>
                  <a:cubicBezTo>
                    <a:pt x="47548" y="27409"/>
                    <a:pt x="37170" y="16877"/>
                    <a:pt x="24270" y="16612"/>
                  </a:cubicBezTo>
                  <a:lnTo>
                    <a:pt x="24270" y="13685"/>
                  </a:lnTo>
                  <a:cubicBezTo>
                    <a:pt x="27563" y="13169"/>
                    <a:pt x="30086" y="10327"/>
                    <a:pt x="30086" y="6888"/>
                  </a:cubicBezTo>
                  <a:cubicBezTo>
                    <a:pt x="30086" y="3084"/>
                    <a:pt x="27003" y="0"/>
                    <a:pt x="23198" y="0"/>
                  </a:cubicBez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5" name="Google Shape;685;p37"/>
            <p:cNvSpPr/>
            <p:nvPr/>
          </p:nvSpPr>
          <p:spPr>
            <a:xfrm>
              <a:off x="1453550" y="3118575"/>
              <a:ext cx="1596850" cy="2357625"/>
            </a:xfrm>
            <a:custGeom>
              <a:avLst/>
              <a:gdLst/>
              <a:ahLst/>
              <a:cxnLst/>
              <a:rect l="l" t="t" r="r" b="b"/>
              <a:pathLst>
                <a:path w="63874" h="94305" extrusionOk="0">
                  <a:moveTo>
                    <a:pt x="63094" y="0"/>
                  </a:moveTo>
                  <a:cubicBezTo>
                    <a:pt x="62671" y="0"/>
                    <a:pt x="62306" y="333"/>
                    <a:pt x="62295" y="766"/>
                  </a:cubicBezTo>
                  <a:lnTo>
                    <a:pt x="62010" y="12565"/>
                  </a:lnTo>
                  <a:cubicBezTo>
                    <a:pt x="61531" y="14996"/>
                    <a:pt x="59124" y="15159"/>
                    <a:pt x="59061" y="15165"/>
                  </a:cubicBezTo>
                  <a:lnTo>
                    <a:pt x="27341" y="15165"/>
                  </a:lnTo>
                  <a:cubicBezTo>
                    <a:pt x="25938" y="15174"/>
                    <a:pt x="24795" y="15665"/>
                    <a:pt x="23946" y="16623"/>
                  </a:cubicBezTo>
                  <a:cubicBezTo>
                    <a:pt x="22048" y="18763"/>
                    <a:pt x="22352" y="22532"/>
                    <a:pt x="22400" y="23021"/>
                  </a:cubicBezTo>
                  <a:lnTo>
                    <a:pt x="22400" y="29720"/>
                  </a:lnTo>
                  <a:cubicBezTo>
                    <a:pt x="9910" y="30432"/>
                    <a:pt x="0" y="40783"/>
                    <a:pt x="0" y="53452"/>
                  </a:cubicBezTo>
                  <a:cubicBezTo>
                    <a:pt x="0" y="66409"/>
                    <a:pt x="10369" y="76939"/>
                    <a:pt x="23261" y="77214"/>
                  </a:cubicBezTo>
                  <a:lnTo>
                    <a:pt x="23261" y="80552"/>
                  </a:lnTo>
                  <a:cubicBezTo>
                    <a:pt x="19690" y="80808"/>
                    <a:pt x="16871" y="83779"/>
                    <a:pt x="16871" y="87415"/>
                  </a:cubicBezTo>
                  <a:cubicBezTo>
                    <a:pt x="16871" y="91219"/>
                    <a:pt x="19954" y="94304"/>
                    <a:pt x="23759" y="94304"/>
                  </a:cubicBezTo>
                  <a:cubicBezTo>
                    <a:pt x="27563" y="94304"/>
                    <a:pt x="30647" y="91219"/>
                    <a:pt x="30647" y="87415"/>
                  </a:cubicBezTo>
                  <a:cubicBezTo>
                    <a:pt x="30647" y="83977"/>
                    <a:pt x="28124" y="81135"/>
                    <a:pt x="24830" y="80619"/>
                  </a:cubicBezTo>
                  <a:lnTo>
                    <a:pt x="24830" y="77199"/>
                  </a:lnTo>
                  <a:cubicBezTo>
                    <a:pt x="37470" y="76647"/>
                    <a:pt x="47549" y="66229"/>
                    <a:pt x="47549" y="53452"/>
                  </a:cubicBezTo>
                  <a:cubicBezTo>
                    <a:pt x="47549" y="40387"/>
                    <a:pt x="37010" y="29788"/>
                    <a:pt x="23969" y="29682"/>
                  </a:cubicBezTo>
                  <a:lnTo>
                    <a:pt x="23969" y="22980"/>
                  </a:lnTo>
                  <a:cubicBezTo>
                    <a:pt x="23969" y="22951"/>
                    <a:pt x="23968" y="22922"/>
                    <a:pt x="23964" y="22893"/>
                  </a:cubicBezTo>
                  <a:cubicBezTo>
                    <a:pt x="23960" y="22857"/>
                    <a:pt x="23596" y="19378"/>
                    <a:pt x="25122" y="17661"/>
                  </a:cubicBezTo>
                  <a:cubicBezTo>
                    <a:pt x="25671" y="17043"/>
                    <a:pt x="26401" y="16740"/>
                    <a:pt x="27346" y="16733"/>
                  </a:cubicBezTo>
                  <a:lnTo>
                    <a:pt x="59097" y="16731"/>
                  </a:lnTo>
                  <a:cubicBezTo>
                    <a:pt x="60406" y="16672"/>
                    <a:pt x="63022" y="15772"/>
                    <a:pt x="63564" y="12787"/>
                  </a:cubicBezTo>
                  <a:cubicBezTo>
                    <a:pt x="63572" y="12747"/>
                    <a:pt x="63575" y="12707"/>
                    <a:pt x="63577" y="12666"/>
                  </a:cubicBezTo>
                  <a:lnTo>
                    <a:pt x="63864" y="804"/>
                  </a:lnTo>
                  <a:cubicBezTo>
                    <a:pt x="63874" y="370"/>
                    <a:pt x="63532" y="11"/>
                    <a:pt x="63098" y="0"/>
                  </a:cubicBezTo>
                  <a:cubicBezTo>
                    <a:pt x="63097" y="0"/>
                    <a:pt x="63095" y="0"/>
                    <a:pt x="63094" y="0"/>
                  </a:cubicBezTo>
                  <a:close/>
                </a:path>
              </a:pathLst>
            </a:custGeom>
            <a:solidFill>
              <a:srgbClr val="ADC22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6" name="Google Shape;686;p37"/>
            <p:cNvSpPr/>
            <p:nvPr/>
          </p:nvSpPr>
          <p:spPr>
            <a:xfrm>
              <a:off x="4583875" y="3118575"/>
              <a:ext cx="1581925" cy="2357575"/>
            </a:xfrm>
            <a:custGeom>
              <a:avLst/>
              <a:gdLst/>
              <a:ahLst/>
              <a:cxnLst/>
              <a:rect l="l" t="t" r="r" b="b"/>
              <a:pathLst>
                <a:path w="63277" h="94303" extrusionOk="0">
                  <a:moveTo>
                    <a:pt x="778" y="0"/>
                  </a:moveTo>
                  <a:cubicBezTo>
                    <a:pt x="344" y="11"/>
                    <a:pt x="1" y="370"/>
                    <a:pt x="12" y="804"/>
                  </a:cubicBezTo>
                  <a:lnTo>
                    <a:pt x="299" y="12666"/>
                  </a:lnTo>
                  <a:cubicBezTo>
                    <a:pt x="301" y="12707"/>
                    <a:pt x="304" y="12747"/>
                    <a:pt x="312" y="12787"/>
                  </a:cubicBezTo>
                  <a:cubicBezTo>
                    <a:pt x="854" y="15772"/>
                    <a:pt x="3470" y="16672"/>
                    <a:pt x="4814" y="16731"/>
                  </a:cubicBezTo>
                  <a:lnTo>
                    <a:pt x="36524" y="16731"/>
                  </a:lnTo>
                  <a:cubicBezTo>
                    <a:pt x="37475" y="16739"/>
                    <a:pt x="38205" y="17042"/>
                    <a:pt x="38754" y="17661"/>
                  </a:cubicBezTo>
                  <a:cubicBezTo>
                    <a:pt x="40280" y="19377"/>
                    <a:pt x="39916" y="22857"/>
                    <a:pt x="39912" y="22893"/>
                  </a:cubicBezTo>
                  <a:cubicBezTo>
                    <a:pt x="39908" y="22921"/>
                    <a:pt x="39907" y="22950"/>
                    <a:pt x="39907" y="22979"/>
                  </a:cubicBezTo>
                  <a:lnTo>
                    <a:pt x="39907" y="29686"/>
                  </a:lnTo>
                  <a:cubicBezTo>
                    <a:pt x="39771" y="29685"/>
                    <a:pt x="39638" y="29676"/>
                    <a:pt x="39502" y="29676"/>
                  </a:cubicBezTo>
                  <a:cubicBezTo>
                    <a:pt x="26371" y="29676"/>
                    <a:pt x="15727" y="40320"/>
                    <a:pt x="15727" y="53451"/>
                  </a:cubicBezTo>
                  <a:cubicBezTo>
                    <a:pt x="15727" y="66403"/>
                    <a:pt x="26089" y="76930"/>
                    <a:pt x="38973" y="77212"/>
                  </a:cubicBezTo>
                  <a:lnTo>
                    <a:pt x="38973" y="80551"/>
                  </a:lnTo>
                  <a:cubicBezTo>
                    <a:pt x="35401" y="80807"/>
                    <a:pt x="32581" y="83778"/>
                    <a:pt x="32581" y="87415"/>
                  </a:cubicBezTo>
                  <a:cubicBezTo>
                    <a:pt x="32581" y="91219"/>
                    <a:pt x="35666" y="94303"/>
                    <a:pt x="39470" y="94303"/>
                  </a:cubicBezTo>
                  <a:cubicBezTo>
                    <a:pt x="43275" y="94303"/>
                    <a:pt x="46358" y="91219"/>
                    <a:pt x="46358" y="87415"/>
                  </a:cubicBezTo>
                  <a:cubicBezTo>
                    <a:pt x="46358" y="83976"/>
                    <a:pt x="43835" y="81133"/>
                    <a:pt x="40541" y="80618"/>
                  </a:cubicBezTo>
                  <a:lnTo>
                    <a:pt x="40541" y="77199"/>
                  </a:lnTo>
                  <a:cubicBezTo>
                    <a:pt x="53188" y="76655"/>
                    <a:pt x="63277" y="66233"/>
                    <a:pt x="63277" y="53452"/>
                  </a:cubicBezTo>
                  <a:cubicBezTo>
                    <a:pt x="63277" y="40987"/>
                    <a:pt x="53681" y="30770"/>
                    <a:pt x="41475" y="29765"/>
                  </a:cubicBezTo>
                  <a:lnTo>
                    <a:pt x="41475" y="23021"/>
                  </a:lnTo>
                  <a:cubicBezTo>
                    <a:pt x="41524" y="22532"/>
                    <a:pt x="41828" y="18763"/>
                    <a:pt x="39930" y="16623"/>
                  </a:cubicBezTo>
                  <a:cubicBezTo>
                    <a:pt x="39081" y="15665"/>
                    <a:pt x="37938" y="15174"/>
                    <a:pt x="36530" y="15164"/>
                  </a:cubicBezTo>
                  <a:lnTo>
                    <a:pt x="4850" y="15165"/>
                  </a:lnTo>
                  <a:cubicBezTo>
                    <a:pt x="4747" y="15160"/>
                    <a:pt x="2349" y="15023"/>
                    <a:pt x="1866" y="12564"/>
                  </a:cubicBezTo>
                  <a:lnTo>
                    <a:pt x="1581" y="765"/>
                  </a:lnTo>
                  <a:cubicBezTo>
                    <a:pt x="1570" y="340"/>
                    <a:pt x="1222" y="0"/>
                    <a:pt x="797" y="0"/>
                  </a:cubicBezTo>
                  <a:close/>
                </a:path>
              </a:pathLst>
            </a:custGeom>
            <a:solidFill>
              <a:srgbClr val="F8DB0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7" name="Google Shape;687;p37"/>
            <p:cNvSpPr/>
            <p:nvPr/>
          </p:nvSpPr>
          <p:spPr>
            <a:xfrm>
              <a:off x="3261400" y="3135775"/>
              <a:ext cx="1188725" cy="2340375"/>
            </a:xfrm>
            <a:custGeom>
              <a:avLst/>
              <a:gdLst/>
              <a:ahLst/>
              <a:cxnLst/>
              <a:rect l="l" t="t" r="r" b="b"/>
              <a:pathLst>
                <a:path w="47549" h="93615" extrusionOk="0">
                  <a:moveTo>
                    <a:pt x="22701" y="0"/>
                  </a:moveTo>
                  <a:lnTo>
                    <a:pt x="22701" y="29016"/>
                  </a:lnTo>
                  <a:cubicBezTo>
                    <a:pt x="10069" y="29578"/>
                    <a:pt x="0" y="39993"/>
                    <a:pt x="0" y="52764"/>
                  </a:cubicBezTo>
                  <a:cubicBezTo>
                    <a:pt x="0" y="65535"/>
                    <a:pt x="10069" y="75949"/>
                    <a:pt x="22701" y="76511"/>
                  </a:cubicBezTo>
                  <a:lnTo>
                    <a:pt x="22701" y="79864"/>
                  </a:lnTo>
                  <a:cubicBezTo>
                    <a:pt x="19129" y="80119"/>
                    <a:pt x="16310" y="83091"/>
                    <a:pt x="16310" y="86727"/>
                  </a:cubicBezTo>
                  <a:cubicBezTo>
                    <a:pt x="16310" y="90531"/>
                    <a:pt x="19394" y="93615"/>
                    <a:pt x="23198" y="93615"/>
                  </a:cubicBezTo>
                  <a:cubicBezTo>
                    <a:pt x="27003" y="93615"/>
                    <a:pt x="30086" y="90531"/>
                    <a:pt x="30086" y="86727"/>
                  </a:cubicBezTo>
                  <a:cubicBezTo>
                    <a:pt x="30086" y="83288"/>
                    <a:pt x="27563" y="80445"/>
                    <a:pt x="24270" y="79930"/>
                  </a:cubicBezTo>
                  <a:lnTo>
                    <a:pt x="24270" y="76526"/>
                  </a:lnTo>
                  <a:cubicBezTo>
                    <a:pt x="37170" y="76261"/>
                    <a:pt x="47548" y="65727"/>
                    <a:pt x="47548" y="52764"/>
                  </a:cubicBezTo>
                  <a:cubicBezTo>
                    <a:pt x="47548" y="39800"/>
                    <a:pt x="37170" y="29266"/>
                    <a:pt x="24270" y="29002"/>
                  </a:cubicBezTo>
                  <a:lnTo>
                    <a:pt x="24270" y="0"/>
                  </a:lnTo>
                  <a:close/>
                </a:path>
              </a:pathLst>
            </a:custGeom>
            <a:solidFill>
              <a:srgbClr val="F0880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8" name="Google Shape;688;p37"/>
            <p:cNvSpPr/>
            <p:nvPr/>
          </p:nvSpPr>
          <p:spPr>
            <a:xfrm>
              <a:off x="2204750" y="2387725"/>
              <a:ext cx="3304300" cy="828800"/>
            </a:xfrm>
            <a:custGeom>
              <a:avLst/>
              <a:gdLst/>
              <a:ahLst/>
              <a:cxnLst/>
              <a:rect l="l" t="t" r="r" b="b"/>
              <a:pathLst>
                <a:path w="132172" h="33152" extrusionOk="0">
                  <a:moveTo>
                    <a:pt x="458" y="1"/>
                  </a:moveTo>
                  <a:cubicBezTo>
                    <a:pt x="205" y="1"/>
                    <a:pt x="1" y="205"/>
                    <a:pt x="1" y="458"/>
                  </a:cubicBezTo>
                  <a:lnTo>
                    <a:pt x="1" y="32694"/>
                  </a:lnTo>
                  <a:cubicBezTo>
                    <a:pt x="1" y="32948"/>
                    <a:pt x="205" y="33152"/>
                    <a:pt x="458" y="33152"/>
                  </a:cubicBezTo>
                  <a:lnTo>
                    <a:pt x="131714" y="33152"/>
                  </a:lnTo>
                  <a:cubicBezTo>
                    <a:pt x="131968" y="33152"/>
                    <a:pt x="132172" y="32948"/>
                    <a:pt x="132172" y="32694"/>
                  </a:cubicBezTo>
                  <a:lnTo>
                    <a:pt x="132172" y="458"/>
                  </a:lnTo>
                  <a:cubicBezTo>
                    <a:pt x="132172" y="205"/>
                    <a:pt x="131968" y="1"/>
                    <a:pt x="13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Rectangle 3">
            <a:extLst>
              <a:ext uri="{FF2B5EF4-FFF2-40B4-BE49-F238E27FC236}">
                <a16:creationId xmlns:a16="http://schemas.microsoft.com/office/drawing/2014/main" xmlns="" id="{5D126B94-42EA-442A-9EF7-CCB6EE602E0E}"/>
              </a:ext>
            </a:extLst>
          </p:cNvPr>
          <p:cNvSpPr txBox="1">
            <a:spLocks noChangeArrowheads="1"/>
          </p:cNvSpPr>
          <p:nvPr/>
        </p:nvSpPr>
        <p:spPr>
          <a:xfrm>
            <a:off x="333325" y="1980657"/>
            <a:ext cx="3291840" cy="13228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tò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mò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chước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8" name="Rectangle 3">
            <a:extLst>
              <a:ext uri="{FF2B5EF4-FFF2-40B4-BE49-F238E27FC236}">
                <a16:creationId xmlns:a16="http://schemas.microsoft.com/office/drawing/2014/main" xmlns="" id="{D86C8C42-76E4-4ACA-B173-970BAD77AB4B}"/>
              </a:ext>
            </a:extLst>
          </p:cNvPr>
          <p:cNvSpPr txBox="1">
            <a:spLocks noChangeArrowheads="1"/>
          </p:cNvSpPr>
          <p:nvPr/>
        </p:nvSpPr>
        <p:spPr>
          <a:xfrm>
            <a:off x="706263" y="3554511"/>
            <a:ext cx="2878879" cy="8037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9" name="Rectangle 3">
            <a:extLst>
              <a:ext uri="{FF2B5EF4-FFF2-40B4-BE49-F238E27FC236}">
                <a16:creationId xmlns:a16="http://schemas.microsoft.com/office/drawing/2014/main" xmlns="" id="{A3D4F4DF-9F8C-43E0-982E-27AF579C4874}"/>
              </a:ext>
            </a:extLst>
          </p:cNvPr>
          <p:cNvSpPr txBox="1">
            <a:spLocks noChangeArrowheads="1"/>
          </p:cNvSpPr>
          <p:nvPr/>
        </p:nvSpPr>
        <p:spPr>
          <a:xfrm>
            <a:off x="333325" y="5098123"/>
            <a:ext cx="3291840" cy="803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xã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0" name="Rectangle 3">
            <a:extLst>
              <a:ext uri="{FF2B5EF4-FFF2-40B4-BE49-F238E27FC236}">
                <a16:creationId xmlns:a16="http://schemas.microsoft.com/office/drawing/2014/main" xmlns="" id="{A2233F79-540C-4EDB-929D-7503008E1B94}"/>
              </a:ext>
            </a:extLst>
          </p:cNvPr>
          <p:cNvSpPr txBox="1">
            <a:spLocks noChangeArrowheads="1"/>
          </p:cNvSpPr>
          <p:nvPr/>
        </p:nvSpPr>
        <p:spPr>
          <a:xfrm>
            <a:off x="8710932" y="2069158"/>
            <a:ext cx="3161519" cy="787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1" name="Rectangle 3">
            <a:extLst>
              <a:ext uri="{FF2B5EF4-FFF2-40B4-BE49-F238E27FC236}">
                <a16:creationId xmlns:a16="http://schemas.microsoft.com/office/drawing/2014/main" xmlns="" id="{95B4E229-EC93-43E4-BF7F-091C0573CA91}"/>
              </a:ext>
            </a:extLst>
          </p:cNvPr>
          <p:cNvSpPr txBox="1">
            <a:spLocks noChangeArrowheads="1"/>
          </p:cNvSpPr>
          <p:nvPr/>
        </p:nvSpPr>
        <p:spPr>
          <a:xfrm>
            <a:off x="8649972" y="3123657"/>
            <a:ext cx="3481068" cy="1600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cũng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hút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" name="Rectangle 3">
            <a:extLst>
              <a:ext uri="{FF2B5EF4-FFF2-40B4-BE49-F238E27FC236}">
                <a16:creationId xmlns:a16="http://schemas.microsoft.com/office/drawing/2014/main" xmlns="" id="{1DA92A01-66B4-4124-866A-A4B2D6A5102C}"/>
              </a:ext>
            </a:extLst>
          </p:cNvPr>
          <p:cNvSpPr txBox="1">
            <a:spLocks noChangeArrowheads="1"/>
          </p:cNvSpPr>
          <p:nvPr/>
        </p:nvSpPr>
        <p:spPr>
          <a:xfrm>
            <a:off x="8658027" y="5078863"/>
            <a:ext cx="3161519" cy="787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" grpId="0"/>
      <p:bldP spid="97" grpId="0"/>
      <p:bldP spid="98" grpId="0"/>
      <p:bldP spid="99" grpId="0"/>
      <p:bldP spid="100" grpId="0"/>
      <p:bldP spid="101" grpId="0"/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18CB3-525D-48C3-BCD8-C07D2A3AA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ADE071-E497-422A-B3BC-5E2CACB4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iải đáp: khói thuốc lá có thể gây ra những bệnh gì? | TCI Hospital">
            <a:extLst>
              <a:ext uri="{FF2B5EF4-FFF2-40B4-BE49-F238E27FC236}">
                <a16:creationId xmlns:a16="http://schemas.microsoft.com/office/drawing/2014/main" xmlns="" id="{4FAF2410-23DD-44E8-9ED9-3B98B26B2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67C785-9E96-484D-B8B0-7068DE1463B2}"/>
              </a:ext>
            </a:extLst>
          </p:cNvPr>
          <p:cNvSpPr txBox="1"/>
          <p:nvPr/>
        </p:nvSpPr>
        <p:spPr>
          <a:xfrm>
            <a:off x="2092427" y="2566271"/>
            <a:ext cx="73527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-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CHUNG</a:t>
            </a:r>
          </a:p>
        </p:txBody>
      </p:sp>
    </p:spTree>
    <p:extLst>
      <p:ext uri="{BB962C8B-B14F-4D97-AF65-F5344CB8AC3E}">
        <p14:creationId xmlns:p14="http://schemas.microsoft.com/office/powerpoint/2010/main" val="14078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B63846DB-B550-4D52-9A7E-5A15C557C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60" y="261610"/>
            <a:ext cx="1127305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nghị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45660" y="899545"/>
            <a:ext cx="1175072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vi-VN" altLang="en-US" sz="2800" dirty="0" smtClean="0">
                <a:solidFill>
                  <a:srgbClr val="6600CC"/>
                </a:solidFill>
                <a:latin typeface="Times New Roman" pitchFamily="18" charset="0"/>
              </a:rPr>
              <a:t>- Phạt thật nặng những người hút thuốc lá nơi công cộng.</a:t>
            </a:r>
          </a:p>
          <a:p>
            <a:pPr algn="just" eaLnBrk="1" hangingPunct="1"/>
            <a:r>
              <a:rPr lang="en-US" altLang="en-US" sz="2800" dirty="0" smtClean="0">
                <a:solidFill>
                  <a:srgbClr val="6600CC"/>
                </a:solidFill>
                <a:latin typeface="Times New Roman" pitchFamily="18" charset="0"/>
              </a:rPr>
              <a:t>-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Khắp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nơi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tài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liệu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khẩu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hiệu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chống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thuốc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lá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...</a:t>
            </a:r>
          </a:p>
          <a:p>
            <a:pPr algn="just" eaLnBrk="1" hangingPunct="1">
              <a:buFontTx/>
              <a:buChar char="-"/>
            </a:pP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Nhiều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cấm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quảng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cáo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thuốc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lá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trên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báo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chí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vô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tuyến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truyền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6600CC"/>
                </a:solidFill>
                <a:latin typeface="Times New Roman" pitchFamily="18" charset="0"/>
              </a:rPr>
              <a:t>hình</a:t>
            </a:r>
            <a:r>
              <a:rPr lang="vi-VN" altLang="en-US" sz="2800" dirty="0">
                <a:solidFill>
                  <a:srgbClr val="6600CC"/>
                </a:solidFill>
                <a:latin typeface="Times New Roman" pitchFamily="18" charset="0"/>
              </a:rPr>
              <a:t>.</a:t>
            </a:r>
            <a:endParaRPr lang="en-US" altLang="en-US" sz="2800" dirty="0">
              <a:solidFill>
                <a:srgbClr val="6600CC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Khẩu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6600CC"/>
                </a:solidFill>
                <a:latin typeface="Times New Roman" pitchFamily="18" charset="0"/>
              </a:rPr>
              <a:t>hiệu</a:t>
            </a:r>
            <a:r>
              <a:rPr lang="en-US" altLang="en-US" sz="2800" dirty="0" smtClean="0">
                <a:solidFill>
                  <a:srgbClr val="6600CC"/>
                </a:solidFill>
                <a:latin typeface="Times New Roman" pitchFamily="18" charset="0"/>
              </a:rPr>
              <a:t>:</a:t>
            </a:r>
            <a:r>
              <a:rPr lang="vi-VN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vi-VN" altLang="en-US" sz="2800" i="1" dirty="0" smtClean="0">
                <a:solidFill>
                  <a:srgbClr val="6600CC"/>
                </a:solidFill>
                <a:latin typeface="Times New Roman" pitchFamily="18" charset="0"/>
              </a:rPr>
              <a:t>«</a:t>
            </a:r>
            <a:r>
              <a:rPr lang="en-US" altLang="en-US" sz="2800" i="1" dirty="0" err="1" smtClean="0">
                <a:solidFill>
                  <a:srgbClr val="6600CC"/>
                </a:solidFill>
                <a:latin typeface="Times New Roman" pitchFamily="18" charset="0"/>
              </a:rPr>
              <a:t>Một</a:t>
            </a:r>
            <a:r>
              <a:rPr lang="en-US" altLang="en-US" sz="2800" i="1" dirty="0" smtClean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châu</a:t>
            </a:r>
            <a:r>
              <a:rPr lang="en-US" altLang="en-US" sz="2800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Âu</a:t>
            </a:r>
            <a:r>
              <a:rPr lang="en-US" altLang="en-US" sz="2800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không</a:t>
            </a:r>
            <a:r>
              <a:rPr lang="en-US" altLang="en-US" sz="2800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còn</a:t>
            </a:r>
            <a:r>
              <a:rPr lang="en-US" altLang="en-US" sz="2800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thuốc</a:t>
            </a:r>
            <a:r>
              <a:rPr lang="en-US" altLang="en-US" sz="2800" i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6600CC"/>
                </a:solidFill>
                <a:latin typeface="Times New Roman" pitchFamily="18" charset="0"/>
              </a:rPr>
              <a:t>lá</a:t>
            </a:r>
            <a:r>
              <a:rPr lang="en-US" altLang="en-US" sz="2800" i="1" dirty="0" smtClean="0">
                <a:solidFill>
                  <a:srgbClr val="6600CC"/>
                </a:solidFill>
                <a:latin typeface="Times New Roman" pitchFamily="18" charset="0"/>
              </a:rPr>
              <a:t>”</a:t>
            </a:r>
            <a:r>
              <a:rPr lang="vi-VN" altLang="en-US" sz="2800" i="1" dirty="0" smtClean="0">
                <a:solidFill>
                  <a:srgbClr val="6600CC"/>
                </a:solidFill>
                <a:latin typeface="Times New Roman" pitchFamily="18" charset="0"/>
              </a:rPr>
              <a:t>.</a:t>
            </a:r>
            <a:endParaRPr lang="en-US" altLang="en-US" sz="2800" i="1" dirty="0">
              <a:solidFill>
                <a:srgbClr val="6600CC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Đã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đến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lúc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mọi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người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phải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đứng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lên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chống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lại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ngăn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ngừa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nạn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ôn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6600CC"/>
                </a:solidFill>
                <a:latin typeface="Times New Roman" pitchFamily="18" charset="0"/>
              </a:rPr>
              <a:t>dịch</a:t>
            </a:r>
            <a:r>
              <a:rPr lang="en-US" altLang="en-US" sz="2800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solidFill>
                  <a:srgbClr val="6600CC"/>
                </a:solidFill>
                <a:latin typeface="Times New Roman" pitchFamily="18" charset="0"/>
              </a:rPr>
              <a:t>này</a:t>
            </a:r>
            <a:r>
              <a:rPr lang="vi-VN" altLang="en-US" sz="2800" dirty="0" smtClean="0">
                <a:solidFill>
                  <a:srgbClr val="6600CC"/>
                </a:solidFill>
                <a:latin typeface="Times New Roman" pitchFamily="18" charset="0"/>
              </a:rPr>
              <a:t>.</a:t>
            </a:r>
            <a:endParaRPr lang="vi-VN" altLang="en-US" sz="2800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5" name="Thought Bubble: Cloud 3">
            <a:extLst>
              <a:ext uri="{FF2B5EF4-FFF2-40B4-BE49-F238E27FC236}">
                <a16:creationId xmlns:a16="http://schemas.microsoft.com/office/drawing/2014/main" xmlns="" id="{34A93A8C-85C1-4486-9F18-2265A775419F}"/>
              </a:ext>
            </a:extLst>
          </p:cNvPr>
          <p:cNvSpPr/>
          <p:nvPr/>
        </p:nvSpPr>
        <p:spPr>
          <a:xfrm>
            <a:off x="8407021" y="-497435"/>
            <a:ext cx="4036563" cy="2041309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6E0E9169-73F2-4B57-8FBB-0A4072EA3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278" y="-9043"/>
            <a:ext cx="32321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665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74BE7985-4AA7-4BE6-9C3D-6624FA107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689042"/>
              </p:ext>
            </p:extLst>
          </p:nvPr>
        </p:nvGraphicFramePr>
        <p:xfrm>
          <a:off x="382138" y="1259397"/>
          <a:ext cx="11491414" cy="493012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30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59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46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127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b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</a:t>
                      </a:r>
                      <a:endParaRPr lang="en-US" sz="2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639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b="1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430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690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chống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thuốc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124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533" name="TextBox 5">
            <a:extLst>
              <a:ext uri="{FF2B5EF4-FFF2-40B4-BE49-F238E27FC236}">
                <a16:creationId xmlns:a16="http://schemas.microsoft.com/office/drawing/2014/main" xmlns="" id="{E26F5A66-0244-454B-8C6F-4748633B4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9983" y="2253252"/>
            <a:ext cx="16321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4" name="TextBox 6">
            <a:extLst>
              <a:ext uri="{FF2B5EF4-FFF2-40B4-BE49-F238E27FC236}">
                <a16:creationId xmlns:a16="http://schemas.microsoft.com/office/drawing/2014/main" xmlns="" id="{417B322F-7320-4C68-9CD6-C96056EB6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979" y="3070113"/>
            <a:ext cx="824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5" name="TextBox 7">
            <a:extLst>
              <a:ext uri="{FF2B5EF4-FFF2-40B4-BE49-F238E27FC236}">
                <a16:creationId xmlns:a16="http://schemas.microsoft.com/office/drawing/2014/main" xmlns="" id="{2EA99D7A-5678-4612-B0F0-D5D2A4610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239" y="4018782"/>
            <a:ext cx="3547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6" name="TextBox 8">
            <a:extLst>
              <a:ext uri="{FF2B5EF4-FFF2-40B4-BE49-F238E27FC236}">
                <a16:creationId xmlns:a16="http://schemas.microsoft.com/office/drawing/2014/main" xmlns="" id="{E69C5D9C-C2C0-45C7-8AA7-CF8663093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4622" y="2253252"/>
            <a:ext cx="19415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7" name="TextBox 9">
            <a:extLst>
              <a:ext uri="{FF2B5EF4-FFF2-40B4-BE49-F238E27FC236}">
                <a16:creationId xmlns:a16="http://schemas.microsoft.com/office/drawing/2014/main" xmlns="" id="{6B32719A-B696-4678-845E-4A5094C97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6715" y="3029170"/>
            <a:ext cx="8226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8" name="TextBox 10">
            <a:extLst>
              <a:ext uri="{FF2B5EF4-FFF2-40B4-BE49-F238E27FC236}">
                <a16:creationId xmlns:a16="http://schemas.microsoft.com/office/drawing/2014/main" xmlns="" id="{89F2BC23-BAA5-4BB5-A431-115D06DA8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5629" y="4018782"/>
            <a:ext cx="224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9" name="TextBox 11">
            <a:extLst>
              <a:ext uri="{FF2B5EF4-FFF2-40B4-BE49-F238E27FC236}">
                <a16:creationId xmlns:a16="http://schemas.microsoft.com/office/drawing/2014/main" xmlns="" id="{583160F9-BEBC-4B8D-8DF5-8D2CD42C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427" y="5185279"/>
            <a:ext cx="3338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0" name="TextBox 12">
            <a:extLst>
              <a:ext uri="{FF2B5EF4-FFF2-40B4-BE49-F238E27FC236}">
                <a16:creationId xmlns:a16="http://schemas.microsoft.com/office/drawing/2014/main" xmlns="" id="{20B831B6-A66A-489F-A1C0-6D1A3FCED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2026" y="5124299"/>
            <a:ext cx="2624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5C102BA-15A2-4852-921A-FC77D372ED40}"/>
              </a:ext>
            </a:extLst>
          </p:cNvPr>
          <p:cNvSpPr txBox="1"/>
          <p:nvPr/>
        </p:nvSpPr>
        <p:spPr>
          <a:xfrm>
            <a:off x="5073121" y="249499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3" grpId="0"/>
      <p:bldP spid="21535" grpId="0"/>
      <p:bldP spid="21536" grpId="0"/>
      <p:bldP spid="21537" grpId="0"/>
      <p:bldP spid="21538" grpId="0"/>
      <p:bldP spid="21539" grpId="0"/>
      <p:bldP spid="215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09" y="1288915"/>
            <a:ext cx="11573197" cy="93945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vi-VN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 ĐẾN MÀ KINH! </a:t>
            </a:r>
            <a:r>
              <a:rPr lang="en-US" sz="2400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ĐẾN LÚC MỌI NGƯỜI PHẢI ĐỨNG LÊN CHỐNG LẠI,  NGĂN NGỪA NẠN ÔN DỊCH NÀY”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05059F7-C058-42DA-9701-5DA779407A7C}"/>
              </a:ext>
            </a:extLst>
          </p:cNvPr>
          <p:cNvSpPr/>
          <p:nvPr/>
        </p:nvSpPr>
        <p:spPr>
          <a:xfrm>
            <a:off x="912924" y="2277808"/>
            <a:ext cx="2202428" cy="1069545"/>
          </a:xfrm>
          <a:prstGeom prst="rect">
            <a:avLst/>
          </a:prstGeom>
          <a:gradFill>
            <a:gsLst>
              <a:gs pos="0">
                <a:schemeClr val="accent1">
                  <a:lumMod val="83000"/>
                </a:schemeClr>
              </a:gs>
              <a:gs pos="100000">
                <a:schemeClr val="accent1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BF005627-D8C3-4972-8A14-F05EB8727540}"/>
              </a:ext>
            </a:extLst>
          </p:cNvPr>
          <p:cNvSpPr/>
          <p:nvPr/>
        </p:nvSpPr>
        <p:spPr>
          <a:xfrm>
            <a:off x="1268278" y="2228366"/>
            <a:ext cx="10159747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osceles Triangle 3">
            <a:extLst>
              <a:ext uri="{FF2B5EF4-FFF2-40B4-BE49-F238E27FC236}">
                <a16:creationId xmlns:a16="http://schemas.microsoft.com/office/drawing/2014/main" xmlns="" id="{C6096476-35DA-4E54-90C4-45C85E47236E}"/>
              </a:ext>
            </a:extLst>
          </p:cNvPr>
          <p:cNvSpPr/>
          <p:nvPr/>
        </p:nvSpPr>
        <p:spPr>
          <a:xfrm rot="5400000">
            <a:off x="697744" y="2241115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B35DB00-3449-4828-A138-44B2E909AE30}"/>
              </a:ext>
            </a:extLst>
          </p:cNvPr>
          <p:cNvSpPr txBox="1"/>
          <p:nvPr/>
        </p:nvSpPr>
        <p:spPr>
          <a:xfrm>
            <a:off x="683261" y="2440705"/>
            <a:ext cx="11438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01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AFFB2D1-CD56-4B39-A019-2D44F7C49E5A}"/>
              </a:ext>
            </a:extLst>
          </p:cNvPr>
          <p:cNvSpPr/>
          <p:nvPr/>
        </p:nvSpPr>
        <p:spPr>
          <a:xfrm>
            <a:off x="912924" y="3743235"/>
            <a:ext cx="2202428" cy="1069545"/>
          </a:xfrm>
          <a:prstGeom prst="rect">
            <a:avLst/>
          </a:prstGeom>
          <a:gradFill>
            <a:gsLst>
              <a:gs pos="0">
                <a:schemeClr val="accent2">
                  <a:lumMod val="84000"/>
                </a:schemeClr>
              </a:gs>
              <a:gs pos="100000">
                <a:schemeClr val="accent2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31">
            <a:extLst>
              <a:ext uri="{FF2B5EF4-FFF2-40B4-BE49-F238E27FC236}">
                <a16:creationId xmlns:a16="http://schemas.microsoft.com/office/drawing/2014/main" xmlns="" id="{E749495B-299B-45F9-89AE-1D55C8DFD383}"/>
              </a:ext>
            </a:extLst>
          </p:cNvPr>
          <p:cNvSpPr/>
          <p:nvPr/>
        </p:nvSpPr>
        <p:spPr>
          <a:xfrm>
            <a:off x="1268278" y="3693793"/>
            <a:ext cx="10159747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Isosceles Triangle 3">
            <a:extLst>
              <a:ext uri="{FF2B5EF4-FFF2-40B4-BE49-F238E27FC236}">
                <a16:creationId xmlns:a16="http://schemas.microsoft.com/office/drawing/2014/main" xmlns="" id="{1BBECF0A-3C60-44AE-B80E-80C2D289A72D}"/>
              </a:ext>
            </a:extLst>
          </p:cNvPr>
          <p:cNvSpPr/>
          <p:nvPr/>
        </p:nvSpPr>
        <p:spPr>
          <a:xfrm rot="5400000">
            <a:off x="697744" y="3692657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6F4F478-3644-417F-B6DD-32C4E1321170}"/>
              </a:ext>
            </a:extLst>
          </p:cNvPr>
          <p:cNvSpPr txBox="1"/>
          <p:nvPr/>
        </p:nvSpPr>
        <p:spPr>
          <a:xfrm>
            <a:off x="683261" y="3892247"/>
            <a:ext cx="11438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02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2494F989-2797-4115-9E00-0FDCF78DCB2B}"/>
              </a:ext>
            </a:extLst>
          </p:cNvPr>
          <p:cNvSpPr/>
          <p:nvPr/>
        </p:nvSpPr>
        <p:spPr>
          <a:xfrm>
            <a:off x="912924" y="5208662"/>
            <a:ext cx="2202428" cy="1069545"/>
          </a:xfrm>
          <a:prstGeom prst="rect">
            <a:avLst/>
          </a:prstGeom>
          <a:gradFill>
            <a:gsLst>
              <a:gs pos="0">
                <a:schemeClr val="accent3">
                  <a:lumMod val="83000"/>
                </a:schemeClr>
              </a:gs>
              <a:gs pos="100000">
                <a:schemeClr val="accent3">
                  <a:lumMod val="8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50">
            <a:extLst>
              <a:ext uri="{FF2B5EF4-FFF2-40B4-BE49-F238E27FC236}">
                <a16:creationId xmlns:a16="http://schemas.microsoft.com/office/drawing/2014/main" xmlns="" id="{43420F15-2626-4F39-BDE9-608987FF46B0}"/>
              </a:ext>
            </a:extLst>
          </p:cNvPr>
          <p:cNvSpPr/>
          <p:nvPr/>
        </p:nvSpPr>
        <p:spPr>
          <a:xfrm>
            <a:off x="1268278" y="5159220"/>
            <a:ext cx="10159747" cy="1175412"/>
          </a:xfrm>
          <a:prstGeom prst="roundRect">
            <a:avLst>
              <a:gd name="adj" fmla="val 532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Isosceles Triangle 3">
            <a:extLst>
              <a:ext uri="{FF2B5EF4-FFF2-40B4-BE49-F238E27FC236}">
                <a16:creationId xmlns:a16="http://schemas.microsoft.com/office/drawing/2014/main" xmlns="" id="{A255125B-620B-4176-9830-531AAC030223}"/>
              </a:ext>
            </a:extLst>
          </p:cNvPr>
          <p:cNvSpPr/>
          <p:nvPr/>
        </p:nvSpPr>
        <p:spPr>
          <a:xfrm rot="5400000">
            <a:off x="697744" y="5171969"/>
            <a:ext cx="1070443" cy="1143829"/>
          </a:xfrm>
          <a:custGeom>
            <a:avLst/>
            <a:gdLst/>
            <a:ahLst/>
            <a:cxnLst/>
            <a:rect l="l" t="t" r="r" b="b"/>
            <a:pathLst>
              <a:path w="1886866" h="2016224">
                <a:moveTo>
                  <a:pt x="943433" y="0"/>
                </a:moveTo>
                <a:lnTo>
                  <a:pt x="1886866" y="1584176"/>
                </a:lnTo>
                <a:cubicBezTo>
                  <a:pt x="1683465" y="1844743"/>
                  <a:pt x="1336825" y="2016224"/>
                  <a:pt x="943433" y="2016224"/>
                </a:cubicBezTo>
                <a:cubicBezTo>
                  <a:pt x="550041" y="2016224"/>
                  <a:pt x="203402" y="1844743"/>
                  <a:pt x="0" y="158417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4BD0290-180C-4ED8-97A6-002A0777A5C7}"/>
              </a:ext>
            </a:extLst>
          </p:cNvPr>
          <p:cNvSpPr txBox="1"/>
          <p:nvPr/>
        </p:nvSpPr>
        <p:spPr>
          <a:xfrm>
            <a:off x="683261" y="5371559"/>
            <a:ext cx="114383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맑은 고딕" panose="020B0503020000020004" pitchFamily="34" charset="-127"/>
                <a:cs typeface="Times New Roman" panose="02020603050405020304" pitchFamily="18" charset="0"/>
              </a:rPr>
              <a:t>03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맑은 고딕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5B027AB7-DE4A-46BA-BBC0-54E04DC4C4D7}"/>
              </a:ext>
            </a:extLst>
          </p:cNvPr>
          <p:cNvSpPr/>
          <p:nvPr/>
        </p:nvSpPr>
        <p:spPr>
          <a:xfrm>
            <a:off x="2034542" y="2335139"/>
            <a:ext cx="9273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đầu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bản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tiếng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báo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tiếp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khép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lời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6B023C54-EFA0-4552-AE9E-3748F4EE537C}"/>
              </a:ext>
            </a:extLst>
          </p:cNvPr>
          <p:cNvSpPr/>
          <p:nvPr/>
        </p:nvSpPr>
        <p:spPr>
          <a:xfrm>
            <a:off x="2014137" y="3800953"/>
            <a:ext cx="92737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thán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truyền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cảm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giục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khẩn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bức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nữa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2474E9F8-6546-41C6-8ABC-A5750E049CF5}"/>
              </a:ext>
            </a:extLst>
          </p:cNvPr>
          <p:cNvSpPr/>
          <p:nvPr/>
        </p:nvSpPr>
        <p:spPr>
          <a:xfrm>
            <a:off x="2014137" y="5290759"/>
            <a:ext cx="929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cùng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chặn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chống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nạn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thuốc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lá.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hành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là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tồn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nhất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loại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70A204AC-4644-45C3-B749-DA938817B1C8}"/>
              </a:ext>
            </a:extLst>
          </p:cNvPr>
          <p:cNvSpPr txBox="1">
            <a:spLocks/>
          </p:cNvSpPr>
          <p:nvPr/>
        </p:nvSpPr>
        <p:spPr>
          <a:xfrm>
            <a:off x="661051" y="216530"/>
            <a:ext cx="11062376" cy="996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FF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vi-VN" sz="24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7802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21" grpId="0"/>
      <p:bldP spid="22" grpId="0" animBg="1"/>
      <p:bldP spid="23" grpId="0" animBg="1"/>
      <p:bldP spid="24" grpId="0" animBg="1"/>
      <p:bldP spid="40" grpId="0"/>
      <p:bldP spid="41" grpId="0" animBg="1"/>
      <p:bldP spid="42" grpId="0" animBg="1"/>
      <p:bldP spid="43" grpId="0" animBg="1"/>
      <p:bldP spid="59" grpId="0"/>
      <p:bldP spid="61" grpId="0"/>
      <p:bldP spid="62" grpId="0"/>
      <p:bldP spid="6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772C8FF-179D-4EBE-899D-F84A17F87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31345" cy="33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B4D4EE7-8C98-436F-9A21-375047BADF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56" y="0"/>
            <a:ext cx="6031346" cy="337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DC1427-928E-4B7E-B145-363271AE3F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1340"/>
            <a:ext cx="6031345" cy="337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938C14-0085-4452-998C-C7DEF447C7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54" y="3475216"/>
            <a:ext cx="6031346" cy="338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GIAO AN\on dich thuoc la\thuoc la\lm8 (1).jpg">
            <a:extLst>
              <a:ext uri="{FF2B5EF4-FFF2-40B4-BE49-F238E27FC236}">
                <a16:creationId xmlns:a16="http://schemas.microsoft.com/office/drawing/2014/main" xmlns="" id="{ED024D4F-76D7-41CD-A7DC-2905FF0A2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55"/>
          <a:stretch/>
        </p:blipFill>
        <p:spPr bwMode="auto">
          <a:xfrm>
            <a:off x="794325" y="1493700"/>
            <a:ext cx="3874655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1428484-A4F6-469C-93DB-3A37CF47FDEF}"/>
              </a:ext>
            </a:extLst>
          </p:cNvPr>
          <p:cNvSpPr/>
          <p:nvPr/>
        </p:nvSpPr>
        <p:spPr>
          <a:xfrm>
            <a:off x="1867116" y="249379"/>
            <a:ext cx="8457768" cy="9028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nặng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B5694BEA-C8C6-43BF-BD7C-4492827FF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90" y="1502938"/>
            <a:ext cx="6401485" cy="407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82DB577D-C119-40B4-981A-BCEAFBB89E7A}"/>
              </a:ext>
            </a:extLst>
          </p:cNvPr>
          <p:cNvSpPr txBox="1">
            <a:spLocks noChangeArrowheads="1"/>
          </p:cNvSpPr>
          <p:nvPr/>
        </p:nvSpPr>
        <p:spPr>
          <a:xfrm>
            <a:off x="288639" y="5922821"/>
            <a:ext cx="11109035" cy="13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 thị 12/2007/CT-TTG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 10/5/2007 về  việc tăng cường các hoạt động phòng chống tác hại của thuốc lá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10 ý tưởng chống thuốc lá sáng tạo nhất">
            <a:extLst>
              <a:ext uri="{FF2B5EF4-FFF2-40B4-BE49-F238E27FC236}">
                <a16:creationId xmlns:a16="http://schemas.microsoft.com/office/drawing/2014/main" xmlns="" id="{537DEC4B-A346-46A7-B1B6-3AAF8274D0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55" y="152401"/>
            <a:ext cx="4270737" cy="4900411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665C22-E2CE-463C-8852-AA156B92EA06}"/>
              </a:ext>
            </a:extLst>
          </p:cNvPr>
          <p:cNvSpPr/>
          <p:nvPr/>
        </p:nvSpPr>
        <p:spPr>
          <a:xfrm>
            <a:off x="73891" y="5080521"/>
            <a:ext cx="50615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Biển báo giao thông hình điếu thuốc nổi bật trên đường phố Brazil. Tấm biển có nội dung “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Pare</a:t>
            </a:r>
            <a:r>
              <a:rPr kumimoji="0" lang="vi-V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”, đồng nghĩa với lời kêu gọi hãy ngừng hút thuốc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6" name="Picture 4" descr="quang cao thuoc">
            <a:extLst>
              <a:ext uri="{FF2B5EF4-FFF2-40B4-BE49-F238E27FC236}">
                <a16:creationId xmlns:a16="http://schemas.microsoft.com/office/drawing/2014/main" xmlns="" id="{288E78AE-CF5D-4ECF-8420-81D9089924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8581" y="540328"/>
            <a:ext cx="6705600" cy="5638800"/>
          </a:xfrm>
          <a:noFill/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B9465C8A-B8BF-4A8C-89FD-E4D901935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580" y="4315370"/>
            <a:ext cx="6692287" cy="748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triệu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chết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xmlns="" id="{D7EC3E8F-35AA-43F5-B5E7-8AD366EA0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581" y="540328"/>
            <a:ext cx="6692287" cy="748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alt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267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endParaRPr kumimoji="0" lang="en-US" altLang="en-US" sz="4267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ImageView">
            <a:extLst>
              <a:ext uri="{FF2B5EF4-FFF2-40B4-BE49-F238E27FC236}">
                <a16:creationId xmlns:a16="http://schemas.microsoft.com/office/drawing/2014/main" xmlns="" id="{D63C2664-7F4B-4C37-8070-6F9537A08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9" y="1530933"/>
            <a:ext cx="2667000" cy="410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5" name="Picture 3" descr="ImageView">
            <a:extLst>
              <a:ext uri="{FF2B5EF4-FFF2-40B4-BE49-F238E27FC236}">
                <a16:creationId xmlns:a16="http://schemas.microsoft.com/office/drawing/2014/main" xmlns="" id="{19E23CCA-A6A5-4B15-A603-CAD1AAFAC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3382" r="5838" b="3851"/>
          <a:stretch/>
        </p:blipFill>
        <p:spPr bwMode="auto">
          <a:xfrm>
            <a:off x="2944089" y="2343151"/>
            <a:ext cx="2874821" cy="42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6" name="Picture 4" descr="DSC03865">
            <a:extLst>
              <a:ext uri="{FF2B5EF4-FFF2-40B4-BE49-F238E27FC236}">
                <a16:creationId xmlns:a16="http://schemas.microsoft.com/office/drawing/2014/main" xmlns="" id="{4902E98C-F2A2-429F-9F28-24D78CFCB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08" y="1466819"/>
            <a:ext cx="2961412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7" name="Picture 5" descr="untitled12">
            <a:extLst>
              <a:ext uri="{FF2B5EF4-FFF2-40B4-BE49-F238E27FC236}">
                <a16:creationId xmlns:a16="http://schemas.microsoft.com/office/drawing/2014/main" xmlns="" id="{68335617-92B0-4E7E-AF68-2381BFFED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1557" r="4075"/>
          <a:stretch/>
        </p:blipFill>
        <p:spPr bwMode="auto">
          <a:xfrm>
            <a:off x="8963892" y="2486892"/>
            <a:ext cx="3047999" cy="427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8" name="Text Box 6">
            <a:extLst>
              <a:ext uri="{FF2B5EF4-FFF2-40B4-BE49-F238E27FC236}">
                <a16:creationId xmlns:a16="http://schemas.microsoft.com/office/drawing/2014/main" xmlns="" id="{B3583EAF-8569-4115-BD46-1A6B039DC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87482"/>
            <a:ext cx="11811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Đăng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vỏ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alt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5C4A66-F8E1-4094-BD1B-4CBA87F72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8" y="2253676"/>
            <a:ext cx="5639354" cy="391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C4CCCF-52DA-453F-8168-B9A07B0F2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920" y="438726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chiến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dịch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phòng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chống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thuốc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lá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EF25F8-54E2-4FE1-B0F9-CCCEDCF991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891" y="2253676"/>
            <a:ext cx="5805429" cy="391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C87F2D-0216-4A6F-9391-D3FC98627D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r="17918"/>
          <a:stretch/>
        </p:blipFill>
        <p:spPr bwMode="auto">
          <a:xfrm>
            <a:off x="286327" y="247360"/>
            <a:ext cx="287251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9DD301-5D12-4031-AC2D-A42F5509B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r="20853" b="2741"/>
          <a:stretch/>
        </p:blipFill>
        <p:spPr bwMode="auto">
          <a:xfrm>
            <a:off x="3478642" y="247360"/>
            <a:ext cx="2595417" cy="298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46A41B-8C38-474D-BB22-E0C595C6AD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t="5641" r="12847" b="14641"/>
          <a:stretch/>
        </p:blipFill>
        <p:spPr bwMode="auto">
          <a:xfrm>
            <a:off x="240144" y="3535506"/>
            <a:ext cx="3694546" cy="238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DDA7C8A-1A95-4FDF-BE3E-CB4FBC5501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r="20795" b="2197"/>
          <a:stretch/>
        </p:blipFill>
        <p:spPr bwMode="auto">
          <a:xfrm>
            <a:off x="6449283" y="247360"/>
            <a:ext cx="2628896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D71B8E-9C08-49D4-8570-0AAE82623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847" y="6200430"/>
            <a:ext cx="10304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tham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cổ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phòng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thuốc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lá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50" name="Picture 2" descr="PhÃ¡t Äá»ng cuá»c thi váº½ tranh cá» Äá»ng vá» phÃ²ng, chá»ng tÃ¡c háº¡i cá»§a ...">
            <a:extLst>
              <a:ext uri="{FF2B5EF4-FFF2-40B4-BE49-F238E27FC236}">
                <a16:creationId xmlns:a16="http://schemas.microsoft.com/office/drawing/2014/main" xmlns="" id="{304361A0-9E2C-4C7C-98FC-5B4E173E8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2" t="5334" r="12447" b="19515"/>
          <a:stretch/>
        </p:blipFill>
        <p:spPr bwMode="auto">
          <a:xfrm>
            <a:off x="4133272" y="3549073"/>
            <a:ext cx="3694546" cy="23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ueS-thieu-nhi-hue-ve-tranh-chong-van-nan-hut-thuoc-la-16 - Tin ...">
            <a:extLst>
              <a:ext uri="{FF2B5EF4-FFF2-40B4-BE49-F238E27FC236}">
                <a16:creationId xmlns:a16="http://schemas.microsoft.com/office/drawing/2014/main" xmlns="" id="{BB45D4F9-87CB-4193-9CD8-08B4D6CCE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5359" r="6276" b="8476"/>
          <a:stretch/>
        </p:blipFill>
        <p:spPr bwMode="auto">
          <a:xfrm>
            <a:off x="9433745" y="247360"/>
            <a:ext cx="2370326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Æ°á»ng Há»¯u Nghá» 80">
            <a:extLst>
              <a:ext uri="{FF2B5EF4-FFF2-40B4-BE49-F238E27FC236}">
                <a16:creationId xmlns:a16="http://schemas.microsoft.com/office/drawing/2014/main" xmlns="" id="{A2AF0B8F-875A-4BBD-A8ED-8584A215D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549073"/>
            <a:ext cx="3801905" cy="239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CF2945-EBF5-4139-818E-F70DD039B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564E5B39-7A16-4FF4-9E9E-8C517AD4D219}"/>
              </a:ext>
            </a:extLst>
          </p:cNvPr>
          <p:cNvSpPr/>
          <p:nvPr/>
        </p:nvSpPr>
        <p:spPr>
          <a:xfrm>
            <a:off x="-685799" y="-645658"/>
            <a:ext cx="3189514" cy="32004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0B95E8B-923E-4839-ACEB-ED62ED1C3479}"/>
              </a:ext>
            </a:extLst>
          </p:cNvPr>
          <p:cNvSpPr txBox="1"/>
          <p:nvPr/>
        </p:nvSpPr>
        <p:spPr>
          <a:xfrm>
            <a:off x="-1077685" y="498628"/>
            <a:ext cx="4191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LIÊN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+mn-ea"/>
                <a:cs typeface="#9Slide03 Arima Madurai Black" panose="00000A00000000000000" pitchFamily="2" charset="0"/>
              </a:rPr>
              <a:t>HỆ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E97BA03-96D8-4588-87F6-B3FB3019AF85}"/>
              </a:ext>
            </a:extLst>
          </p:cNvPr>
          <p:cNvSpPr/>
          <p:nvPr/>
        </p:nvSpPr>
        <p:spPr>
          <a:xfrm>
            <a:off x="2612571" y="2906486"/>
            <a:ext cx="8523515" cy="305888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 khi thấy được tác hại của việc hút thuốc lá , là một học sinh, em thấy mình có trách nhiệm gì đối với môi trường và những người sống xung quanh em?</a:t>
            </a:r>
            <a:endParaRPr kumimoji="0" lang="en-SG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0532590-60E2-4604-9DE7-4BEE70B25501}"/>
              </a:ext>
            </a:extLst>
          </p:cNvPr>
          <p:cNvSpPr/>
          <p:nvPr/>
        </p:nvSpPr>
        <p:spPr>
          <a:xfrm>
            <a:off x="6921660" y="4560647"/>
            <a:ext cx="1435262" cy="14234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B0A9CA0-7E52-4A36-A65D-C84B82E5E1E9}"/>
              </a:ext>
            </a:extLst>
          </p:cNvPr>
          <p:cNvSpPr/>
          <p:nvPr/>
        </p:nvSpPr>
        <p:spPr>
          <a:xfrm>
            <a:off x="9725538" y="1938186"/>
            <a:ext cx="1435262" cy="14234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EAA9744-E160-4581-94AB-3533688FD5E0}"/>
              </a:ext>
            </a:extLst>
          </p:cNvPr>
          <p:cNvSpPr/>
          <p:nvPr/>
        </p:nvSpPr>
        <p:spPr>
          <a:xfrm>
            <a:off x="10009277" y="5011837"/>
            <a:ext cx="1009822" cy="97227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1E725B3-D447-4DF4-AC13-5D851F0A098E}"/>
              </a:ext>
            </a:extLst>
          </p:cNvPr>
          <p:cNvSpPr/>
          <p:nvPr/>
        </p:nvSpPr>
        <p:spPr>
          <a:xfrm>
            <a:off x="7060698" y="666788"/>
            <a:ext cx="1009822" cy="97227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608094B-4DA9-4C6B-9AB2-96409357E144}"/>
              </a:ext>
            </a:extLst>
          </p:cNvPr>
          <p:cNvSpPr/>
          <p:nvPr/>
        </p:nvSpPr>
        <p:spPr>
          <a:xfrm>
            <a:off x="5404151" y="2413328"/>
            <a:ext cx="1009822" cy="97227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F8B249A-6BA2-4925-A81B-C6629BCDF1B4}"/>
              </a:ext>
            </a:extLst>
          </p:cNvPr>
          <p:cNvSpPr/>
          <p:nvPr/>
        </p:nvSpPr>
        <p:spPr>
          <a:xfrm>
            <a:off x="5444848" y="5798916"/>
            <a:ext cx="736033" cy="6888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3605E97D-54BE-47F0-9182-6A0F67AAF840}"/>
              </a:ext>
            </a:extLst>
          </p:cNvPr>
          <p:cNvSpPr/>
          <p:nvPr/>
        </p:nvSpPr>
        <p:spPr>
          <a:xfrm>
            <a:off x="11324787" y="3648869"/>
            <a:ext cx="736033" cy="6888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7BF313FC-AD41-435C-AA17-C54F639C9D99}"/>
              </a:ext>
            </a:extLst>
          </p:cNvPr>
          <p:cNvSpPr/>
          <p:nvPr/>
        </p:nvSpPr>
        <p:spPr>
          <a:xfrm>
            <a:off x="8015019" y="3006364"/>
            <a:ext cx="736033" cy="6888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273C62EB-E24D-4ED8-89B8-BD26AD35D369}"/>
              </a:ext>
            </a:extLst>
          </p:cNvPr>
          <p:cNvSpPr/>
          <p:nvPr/>
        </p:nvSpPr>
        <p:spPr>
          <a:xfrm>
            <a:off x="11019099" y="417678"/>
            <a:ext cx="736033" cy="68881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xmlns="" id="{AEFC7791-D3E2-4D96-ACFC-EA8E5F3C4D0E}"/>
              </a:ext>
            </a:extLst>
          </p:cNvPr>
          <p:cNvSpPr/>
          <p:nvPr/>
        </p:nvSpPr>
        <p:spPr>
          <a:xfrm>
            <a:off x="-1805651" y="0"/>
            <a:ext cx="8391646" cy="6858000"/>
          </a:xfrm>
          <a:prstGeom prst="parallelogram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3152E0-51B6-455D-B7A0-A311AB579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545" y="99078"/>
            <a:ext cx="6108721" cy="1798476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C1B5B492-51D0-4009-AEB2-F0CE3D8B1687}"/>
              </a:ext>
            </a:extLst>
          </p:cNvPr>
          <p:cNvSpPr txBox="1">
            <a:spLocks/>
          </p:cNvSpPr>
          <p:nvPr/>
        </p:nvSpPr>
        <p:spPr bwMode="auto">
          <a:xfrm>
            <a:off x="4817480" y="1495040"/>
            <a:ext cx="6343320" cy="53810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(1913 – 1997) 	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D1ECD6A5-EC73-4D44-9057-78EBC9E5C6A0}"/>
              </a:ext>
            </a:extLst>
          </p:cNvPr>
          <p:cNvSpPr txBox="1">
            <a:spLocks/>
          </p:cNvSpPr>
          <p:nvPr/>
        </p:nvSpPr>
        <p:spPr bwMode="auto">
          <a:xfrm>
            <a:off x="4817480" y="3993276"/>
            <a:ext cx="7197042" cy="127910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1997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Huân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0D9BF737-7B4D-4AFB-9134-8445D170C511}"/>
              </a:ext>
            </a:extLst>
          </p:cNvPr>
          <p:cNvSpPr txBox="1">
            <a:spLocks/>
          </p:cNvSpPr>
          <p:nvPr/>
        </p:nvSpPr>
        <p:spPr bwMode="auto">
          <a:xfrm>
            <a:off x="4759606" y="2273541"/>
            <a:ext cx="7197042" cy="147397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khoa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en-US" alt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9AEAE0A-2F45-4EFC-80EF-0E545E77A75D}"/>
              </a:ext>
            </a:extLst>
          </p:cNvPr>
          <p:cNvSpPr txBox="1"/>
          <p:nvPr/>
        </p:nvSpPr>
        <p:spPr>
          <a:xfrm>
            <a:off x="8125428" y="212284"/>
            <a:ext cx="1883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92349DF-C22F-449E-BB30-466979195DC3}"/>
              </a:ext>
            </a:extLst>
          </p:cNvPr>
          <p:cNvSpPr/>
          <p:nvPr/>
        </p:nvSpPr>
        <p:spPr>
          <a:xfrm>
            <a:off x="8349721" y="5798916"/>
            <a:ext cx="1435262" cy="14234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27C44ED-AA57-4B7F-9D50-38C0D3D38094}"/>
              </a:ext>
            </a:extLst>
          </p:cNvPr>
          <p:cNvSpPr/>
          <p:nvPr/>
        </p:nvSpPr>
        <p:spPr>
          <a:xfrm>
            <a:off x="11324786" y="6597569"/>
            <a:ext cx="941553" cy="98384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3C735F-1C52-472F-AEA0-6D05038105AD}"/>
              </a:ext>
            </a:extLst>
          </p:cNvPr>
          <p:cNvSpPr/>
          <p:nvPr/>
        </p:nvSpPr>
        <p:spPr>
          <a:xfrm>
            <a:off x="2276451" y="1880683"/>
            <a:ext cx="8527991" cy="9837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09166CF-F255-4E3F-A352-1668E26BBC12}"/>
              </a:ext>
            </a:extLst>
          </p:cNvPr>
          <p:cNvSpPr/>
          <p:nvPr/>
        </p:nvSpPr>
        <p:spPr>
          <a:xfrm>
            <a:off x="2812488" y="2960803"/>
            <a:ext cx="7991954" cy="9837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CE957FC-8F97-420D-8994-A0DDE322EF1A}"/>
              </a:ext>
            </a:extLst>
          </p:cNvPr>
          <p:cNvGrpSpPr/>
          <p:nvPr/>
        </p:nvGrpSpPr>
        <p:grpSpPr>
          <a:xfrm>
            <a:off x="387458" y="5281551"/>
            <a:ext cx="3865190" cy="655652"/>
            <a:chOff x="562794" y="5596182"/>
            <a:chExt cx="3865190" cy="65565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3D7370A5-38BA-48A0-B896-032D8540B93D}"/>
                </a:ext>
              </a:extLst>
            </p:cNvPr>
            <p:cNvSpPr/>
            <p:nvPr/>
          </p:nvSpPr>
          <p:spPr>
            <a:xfrm>
              <a:off x="1138336" y="5712643"/>
              <a:ext cx="2754908" cy="43204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948E4ADF-33BD-4E6C-BA86-72C98367AF19}"/>
                </a:ext>
              </a:extLst>
            </p:cNvPr>
            <p:cNvSpPr/>
            <p:nvPr/>
          </p:nvSpPr>
          <p:spPr>
            <a:xfrm>
              <a:off x="562794" y="5596182"/>
              <a:ext cx="3865190" cy="65565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65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D7AA878-BD00-41A0-887F-59BCFA405DF7}"/>
              </a:ext>
            </a:extLst>
          </p:cNvPr>
          <p:cNvSpPr/>
          <p:nvPr/>
        </p:nvSpPr>
        <p:spPr>
          <a:xfrm>
            <a:off x="3181644" y="4040923"/>
            <a:ext cx="7622798" cy="9837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253030D-DF60-4848-9737-27BA8C7A5020}"/>
              </a:ext>
            </a:extLst>
          </p:cNvPr>
          <p:cNvGrpSpPr/>
          <p:nvPr/>
        </p:nvGrpSpPr>
        <p:grpSpPr>
          <a:xfrm>
            <a:off x="868271" y="338736"/>
            <a:ext cx="2880320" cy="5184576"/>
            <a:chOff x="832917" y="692696"/>
            <a:chExt cx="2880320" cy="518457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F131C79-E6AB-4192-82A6-563C0669DDAC}"/>
                </a:ext>
              </a:extLst>
            </p:cNvPr>
            <p:cNvSpPr/>
            <p:nvPr/>
          </p:nvSpPr>
          <p:spPr>
            <a:xfrm>
              <a:off x="832917" y="2996952"/>
              <a:ext cx="2880320" cy="28803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317500" h="8572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7DF3C2B-D834-4C36-AC30-06AB861A9767}"/>
                </a:ext>
              </a:extLst>
            </p:cNvPr>
            <p:cNvSpPr/>
            <p:nvPr/>
          </p:nvSpPr>
          <p:spPr>
            <a:xfrm>
              <a:off x="1235967" y="2419375"/>
              <a:ext cx="2076426" cy="20764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266700" h="7429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D4928A3-0D9B-4F7B-88A6-1C18773AD1D6}"/>
                </a:ext>
              </a:extLst>
            </p:cNvPr>
            <p:cNvSpPr/>
            <p:nvPr/>
          </p:nvSpPr>
          <p:spPr>
            <a:xfrm>
              <a:off x="1607071" y="692696"/>
              <a:ext cx="1294804" cy="12948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balanced" dir="t"/>
            </a:scene3d>
            <a:sp3d prstMaterial="matte">
              <a:bevelT w="793750" h="1924050" prst="angle"/>
              <a:extrusionClr>
                <a:srgbClr val="FAA33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1703B7A7-7AA9-4575-BC39-67F0C876E9D7}"/>
              </a:ext>
            </a:extLst>
          </p:cNvPr>
          <p:cNvSpPr/>
          <p:nvPr/>
        </p:nvSpPr>
        <p:spPr>
          <a:xfrm>
            <a:off x="2076897" y="3572626"/>
            <a:ext cx="342815" cy="330787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5A6F54F1-ADD5-4BC2-B154-7DC81B5B91FF}"/>
              </a:ext>
            </a:extLst>
          </p:cNvPr>
          <p:cNvSpPr/>
          <p:nvPr/>
        </p:nvSpPr>
        <p:spPr>
          <a:xfrm>
            <a:off x="2068829" y="2135748"/>
            <a:ext cx="415243" cy="41741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4F9B4D5E-DB43-4B6A-939F-90E4DECA2942}"/>
              </a:ext>
            </a:extLst>
          </p:cNvPr>
          <p:cNvSpPr/>
          <p:nvPr/>
        </p:nvSpPr>
        <p:spPr>
          <a:xfrm>
            <a:off x="1966344" y="4728153"/>
            <a:ext cx="441309" cy="325307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E4A214E-F881-4217-9660-0DA059EB313D}"/>
              </a:ext>
            </a:extLst>
          </p:cNvPr>
          <p:cNvSpPr/>
          <p:nvPr/>
        </p:nvSpPr>
        <p:spPr>
          <a:xfrm>
            <a:off x="3739680" y="2105239"/>
            <a:ext cx="6699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Bản thân không đua đòi hút thuốc lá.</a:t>
            </a:r>
          </a:p>
        </p:txBody>
      </p:sp>
      <p:sp>
        <p:nvSpPr>
          <p:cNvPr id="32" name="Text Box 4">
            <a:extLst>
              <a:ext uri="{FF2B5EF4-FFF2-40B4-BE49-F238E27FC236}">
                <a16:creationId xmlns:a16="http://schemas.microsoft.com/office/drawing/2014/main" xmlns="" id="{048CB8E9-FE34-4A78-8970-6F945933F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680" y="3185359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truyền về tác hại của thuốc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 Box 4">
            <a:extLst>
              <a:ext uri="{FF2B5EF4-FFF2-40B4-BE49-F238E27FC236}">
                <a16:creationId xmlns:a16="http://schemas.microsoft.com/office/drawing/2014/main" xmlns="" id="{29408627-DFC0-4F55-8DF9-0A11E49DF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591" y="4240412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Khuyên người thân, bạn bè không hút.</a:t>
            </a:r>
          </a:p>
        </p:txBody>
      </p:sp>
    </p:spTree>
    <p:extLst>
      <p:ext uri="{BB962C8B-B14F-4D97-AF65-F5344CB8AC3E}">
        <p14:creationId xmlns:p14="http://schemas.microsoft.com/office/powerpoint/2010/main" val="9627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29" grpId="0" animBg="1"/>
      <p:bldP spid="30" grpId="0" animBg="1"/>
      <p:bldP spid="31" grpId="0" animBg="1"/>
      <p:bldP spid="2" grpId="0"/>
      <p:bldP spid="32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986699" y="1073406"/>
            <a:ext cx="4510615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Nghệ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thuật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j-ea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26680" y="1791686"/>
            <a:ext cx="8867000" cy="1219200"/>
            <a:chOff x="1209822" y="3198920"/>
            <a:chExt cx="6494378" cy="914400"/>
          </a:xfrm>
        </p:grpSpPr>
        <p:sp>
          <p:nvSpPr>
            <p:cNvPr id="5" name="Pentagon 4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" name="Pentagon 5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1209822" y="3198920"/>
              <a:ext cx="872946" cy="9144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8" name="직사각형 39"/>
          <p:cNvSpPr/>
          <p:nvPr/>
        </p:nvSpPr>
        <p:spPr>
          <a:xfrm>
            <a:off x="3242007" y="2063008"/>
            <a:ext cx="537579" cy="6667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1 </a:t>
            </a: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01641" y="3460175"/>
            <a:ext cx="8888032" cy="1164795"/>
            <a:chOff x="1194418" y="3223321"/>
            <a:chExt cx="6509782" cy="873596"/>
          </a:xfrm>
        </p:grpSpPr>
        <p:sp>
          <p:nvSpPr>
            <p:cNvPr id="13" name="Pentagon 12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4" name="Pentagon 13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5" name="Diamond 14"/>
            <p:cNvSpPr/>
            <p:nvPr/>
          </p:nvSpPr>
          <p:spPr>
            <a:xfrm>
              <a:off x="1194418" y="3223321"/>
              <a:ext cx="872946" cy="87359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26680" y="5115640"/>
            <a:ext cx="8858990" cy="1219200"/>
            <a:chOff x="1215690" y="3198991"/>
            <a:chExt cx="6488510" cy="914400"/>
          </a:xfrm>
        </p:grpSpPr>
        <p:sp>
          <p:nvSpPr>
            <p:cNvPr id="17" name="Pentagon 16"/>
            <p:cNvSpPr/>
            <p:nvPr/>
          </p:nvSpPr>
          <p:spPr>
            <a:xfrm>
              <a:off x="1633824" y="3347030"/>
              <a:ext cx="6070376" cy="720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8" name="Pentagon 17"/>
            <p:cNvSpPr/>
            <p:nvPr/>
          </p:nvSpPr>
          <p:spPr>
            <a:xfrm>
              <a:off x="1633824" y="3284701"/>
              <a:ext cx="5914970" cy="720000"/>
            </a:xfrm>
            <a:prstGeom prst="homePlat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9" name="Diamond 18"/>
            <p:cNvSpPr/>
            <p:nvPr/>
          </p:nvSpPr>
          <p:spPr>
            <a:xfrm>
              <a:off x="1215690" y="3198991"/>
              <a:ext cx="872946" cy="9144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4" name="직사각형 39"/>
          <p:cNvSpPr/>
          <p:nvPr/>
        </p:nvSpPr>
        <p:spPr>
          <a:xfrm>
            <a:off x="3242007" y="3700953"/>
            <a:ext cx="537579" cy="6667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2 </a:t>
            </a: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직사각형 39"/>
          <p:cNvSpPr/>
          <p:nvPr/>
        </p:nvSpPr>
        <p:spPr>
          <a:xfrm>
            <a:off x="3242007" y="5390853"/>
            <a:ext cx="537579" cy="666786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Arial" pitchFamily="34" charset="0"/>
              </a:rPr>
              <a:t>3 </a:t>
            </a:r>
            <a:endParaRPr kumimoji="0" lang="ko-KR" altLang="en-US" sz="37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95733BF-BD2A-4863-BF39-CC754093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251" y="3541774"/>
            <a:ext cx="5746358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khoa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A507A47-CFF4-462A-954C-44FD9C85FFD9}"/>
              </a:ext>
            </a:extLst>
          </p:cNvPr>
          <p:cNvSpPr/>
          <p:nvPr/>
        </p:nvSpPr>
        <p:spPr>
          <a:xfrm>
            <a:off x="4203573" y="1953158"/>
            <a:ext cx="728421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Lập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chặt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SG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4C29B3F-5DA0-404C-98ED-A79AC7462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252" y="5220885"/>
            <a:ext cx="5538540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thuyết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412092" y="236536"/>
            <a:ext cx="4510615" cy="76808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kumimoji="0" lang="vi-VN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Tổng kết: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xmlns="" id="{C93B92FD-E248-4918-B08B-5C0807C59C7F}"/>
              </a:ext>
            </a:extLst>
          </p:cNvPr>
          <p:cNvSpPr txBox="1">
            <a:spLocks/>
          </p:cNvSpPr>
          <p:nvPr/>
        </p:nvSpPr>
        <p:spPr>
          <a:xfrm>
            <a:off x="1403131" y="998212"/>
            <a:ext cx="4252272" cy="68869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Ý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/>
              <a:ea typeface="+mj-ea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5112A86-60B5-463D-B126-65A5356C97FB}"/>
              </a:ext>
            </a:extLst>
          </p:cNvPr>
          <p:cNvSpPr/>
          <p:nvPr/>
        </p:nvSpPr>
        <p:spPr>
          <a:xfrm>
            <a:off x="630621" y="2094240"/>
            <a:ext cx="1090973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 những phân tích khoa học, tác giả đã chỉ ra tác hại của việc hút thuốc lá đối với đời sống con người; từ đó phê phán và kêu gọi mọi người ngăn ngừa tệ nạn hút thuốc lá.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5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D:\My Documents\chi loan day\ÔN DỊCH, THUỐC LÁ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02"/>
            <a:ext cx="8839200" cy="684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7315200" y="2362200"/>
            <a:ext cx="152400" cy="1447800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239000" y="4343400"/>
            <a:ext cx="152400" cy="1371600"/>
          </a:xfrm>
          <a:prstGeom prst="righ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620000" y="1371600"/>
            <a:ext cx="1066800" cy="9906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696200" y="3200400"/>
            <a:ext cx="990600" cy="158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7467600" y="3886200"/>
            <a:ext cx="1219200" cy="106680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89806" y="1676906"/>
            <a:ext cx="204511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 ĐIỆP: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 KHÓI THUỐC LÁ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6019801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thuyết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minh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giàu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thuyết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phục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78"/>
          <p:cNvSpPr txBox="1"/>
          <p:nvPr/>
        </p:nvSpPr>
        <p:spPr>
          <a:xfrm>
            <a:off x="1647143" y="1975246"/>
            <a:ext cx="990898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Vẽ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tranh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chống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hút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thuốc</a:t>
            </a:r>
            <a:r>
              <a:rPr lang="en-US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lá</a:t>
            </a:r>
            <a:endParaRPr sz="3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2" name="Google Shape;1092;p78"/>
          <p:cNvSpPr txBox="1"/>
          <p:nvPr/>
        </p:nvSpPr>
        <p:spPr>
          <a:xfrm>
            <a:off x="1117600" y="4267201"/>
            <a:ext cx="8432800" cy="66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33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3" name="Google Shape;1093;p78"/>
          <p:cNvSpPr/>
          <p:nvPr/>
        </p:nvSpPr>
        <p:spPr>
          <a:xfrm>
            <a:off x="2815293" y="400038"/>
            <a:ext cx="7589947" cy="133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Arima Madurai Black"/>
                <a:ea typeface="Arima Madurai Black"/>
                <a:cs typeface="Arima Madurai Black"/>
                <a:sym typeface="Arima Madurai Black"/>
              </a:rPr>
              <a:t>HƯỚNG DẪN TỰ HỌC</a:t>
            </a:r>
            <a:endParaRPr sz="5400" dirty="0">
              <a:latin typeface="Arima Madurai Black"/>
              <a:ea typeface="Arima Madurai Black"/>
              <a:cs typeface="Arima Madurai Black"/>
              <a:sym typeface="Arima Madurai Black"/>
            </a:endParaRPr>
          </a:p>
        </p:txBody>
      </p:sp>
      <p:sp>
        <p:nvSpPr>
          <p:cNvPr id="1094" name="Google Shape;1094;p78"/>
          <p:cNvSpPr/>
          <p:nvPr/>
        </p:nvSpPr>
        <p:spPr>
          <a:xfrm>
            <a:off x="781424" y="2050471"/>
            <a:ext cx="447608" cy="471029"/>
          </a:xfrm>
          <a:custGeom>
            <a:avLst/>
            <a:gdLst/>
            <a:ahLst/>
            <a:cxnLst/>
            <a:rect l="l" t="t" r="r" b="b"/>
            <a:pathLst>
              <a:path w="1068975" h="711671" extrusionOk="0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 cmpd="sng">
            <a:solidFill>
              <a:srgbClr val="F7CA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78"/>
          <p:cNvSpPr/>
          <p:nvPr/>
        </p:nvSpPr>
        <p:spPr>
          <a:xfrm>
            <a:off x="761760" y="3447414"/>
            <a:ext cx="447608" cy="471029"/>
          </a:xfrm>
          <a:custGeom>
            <a:avLst/>
            <a:gdLst/>
            <a:ahLst/>
            <a:cxnLst/>
            <a:rect l="l" t="t" r="r" b="b"/>
            <a:pathLst>
              <a:path w="1068975" h="711671" extrusionOk="0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 cmpd="sng">
            <a:solidFill>
              <a:srgbClr val="B3C6E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78"/>
          <p:cNvSpPr/>
          <p:nvPr/>
        </p:nvSpPr>
        <p:spPr>
          <a:xfrm>
            <a:off x="840865" y="4933987"/>
            <a:ext cx="447608" cy="471029"/>
          </a:xfrm>
          <a:custGeom>
            <a:avLst/>
            <a:gdLst/>
            <a:ahLst/>
            <a:cxnLst/>
            <a:rect l="l" t="t" r="r" b="b"/>
            <a:pathLst>
              <a:path w="1068975" h="711671" extrusionOk="0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 cmpd="sng">
            <a:solidFill>
              <a:srgbClr val="C4E0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78"/>
          <p:cNvSpPr txBox="1"/>
          <p:nvPr/>
        </p:nvSpPr>
        <p:spPr>
          <a:xfrm>
            <a:off x="1647143" y="3115679"/>
            <a:ext cx="94141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Sưu tầm tranh ảnh, tài liệu về tác hại của tệ nghiện thuốc lá và ảnh hưởng bởi khói thuốc lá,…</a:t>
            </a:r>
            <a:endParaRPr/>
          </a:p>
        </p:txBody>
      </p:sp>
      <p:sp>
        <p:nvSpPr>
          <p:cNvPr id="1098" name="Google Shape;1098;p78"/>
          <p:cNvSpPr txBox="1"/>
          <p:nvPr/>
        </p:nvSpPr>
        <p:spPr>
          <a:xfrm>
            <a:off x="1647143" y="4600594"/>
            <a:ext cx="9245600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Soạn bài “Câu ghép”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- Đặc điểm của câu ghép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- Cách nối các vế câu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- Quan hệ ý nghĩa giữa các vế câu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64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0" y="238124"/>
            <a:ext cx="2375617" cy="3122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68" y="3642062"/>
            <a:ext cx="4497419" cy="2962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63" y="253661"/>
            <a:ext cx="2375617" cy="3121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04" y="3642063"/>
            <a:ext cx="2286000" cy="2962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616" y="253661"/>
            <a:ext cx="2539038" cy="3095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62" y="238124"/>
            <a:ext cx="2341289" cy="3121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36" y="3642063"/>
            <a:ext cx="2437929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TextBox 9">
            <a:extLst>
              <a:ext uri="{FF2B5EF4-FFF2-40B4-BE49-F238E27FC236}">
                <a16:creationId xmlns:a16="http://schemas.microsoft.com/office/drawing/2014/main" xmlns="" id="{B5E8EE5E-5BFF-42A4-9DBA-B7D4415B8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109" y="456119"/>
            <a:ext cx="40673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vi-V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2. 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Tác</a:t>
            </a:r>
            <a:r>
              <a:rPr kumimoji="0" lang="en-US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phẩm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BD84728E-7865-4A3F-97EC-E0F5BACE52AE}"/>
              </a:ext>
            </a:extLst>
          </p:cNvPr>
          <p:cNvSpPr/>
          <p:nvPr/>
        </p:nvSpPr>
        <p:spPr>
          <a:xfrm>
            <a:off x="2582971" y="4770231"/>
            <a:ext cx="1646154" cy="1704687"/>
          </a:xfrm>
          <a:prstGeom prst="ellipse">
            <a:avLst/>
          </a:prstGeom>
          <a:noFill/>
          <a:ln w="127000" cap="flat" cmpd="thinThick" algn="ctr">
            <a:solidFill>
              <a:srgbClr val="FF9900"/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kumimoji="0" lang="vi-VN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kumimoji="0" lang="en-SG" altLang="zh-CN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Xuất</a:t>
            </a:r>
            <a:r>
              <a:rPr kumimoji="0" lang="en-SG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xứ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KSO_GT2.1.1">
            <a:extLst>
              <a:ext uri="{FF2B5EF4-FFF2-40B4-BE49-F238E27FC236}">
                <a16:creationId xmlns:a16="http://schemas.microsoft.com/office/drawing/2014/main" xmlns="" id="{4DBD64F4-DBD6-451B-95A0-3620D29E9474}"/>
              </a:ext>
            </a:extLst>
          </p:cNvPr>
          <p:cNvSpPr txBox="1"/>
          <p:nvPr/>
        </p:nvSpPr>
        <p:spPr>
          <a:xfrm>
            <a:off x="6256348" y="4385373"/>
            <a:ext cx="5086106" cy="1430966"/>
          </a:xfrm>
          <a:prstGeom prst="rect">
            <a:avLst/>
          </a:prstGeom>
          <a:noFill/>
        </p:spPr>
        <p:txBody>
          <a:bodyPr lIns="100790" tIns="50396" rIns="100790" bIns="5039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thuốc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ma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túy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Bệnh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nghiện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.”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8319E1AD-1631-4B01-8D35-12950D1A9F61}"/>
              </a:ext>
            </a:extLst>
          </p:cNvPr>
          <p:cNvSpPr/>
          <p:nvPr/>
        </p:nvSpPr>
        <p:spPr>
          <a:xfrm>
            <a:off x="1236518" y="3387435"/>
            <a:ext cx="1992580" cy="2051951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kumimoji="0" lang="vi-VN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SG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PTBĐ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1" name="肘形连接符 27">
            <a:extLst>
              <a:ext uri="{FF2B5EF4-FFF2-40B4-BE49-F238E27FC236}">
                <a16:creationId xmlns:a16="http://schemas.microsoft.com/office/drawing/2014/main" xmlns="" id="{3C732322-04CA-4C82-9B33-60076546E8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294797" y="3540679"/>
            <a:ext cx="1725967" cy="549017"/>
          </a:xfrm>
          <a:prstGeom prst="bentConnector3">
            <a:avLst>
              <a:gd name="adj1" fmla="val 29667"/>
            </a:avLst>
          </a:prstGeom>
          <a:ln>
            <a:headEnd type="oval" w="med" len="med"/>
            <a:tailEnd type="triangl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KSO_GT1.1.1">
            <a:extLst>
              <a:ext uri="{FF2B5EF4-FFF2-40B4-BE49-F238E27FC236}">
                <a16:creationId xmlns:a16="http://schemas.microsoft.com/office/drawing/2014/main" xmlns="" id="{01ECF743-2C33-4C19-9EA1-A319838CB2DB}"/>
              </a:ext>
            </a:extLst>
          </p:cNvPr>
          <p:cNvSpPr txBox="1"/>
          <p:nvPr/>
        </p:nvSpPr>
        <p:spPr>
          <a:xfrm>
            <a:off x="5184856" y="2667776"/>
            <a:ext cx="6877066" cy="1626805"/>
          </a:xfrm>
          <a:prstGeom prst="rect">
            <a:avLst/>
          </a:prstGeom>
          <a:noFill/>
        </p:spPr>
        <p:txBody>
          <a:bodyPr lIns="100790" tIns="50396" rIns="100790" bIns="5039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kern="0" dirty="0" smtClean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Nghị luận kết hợp t</a:t>
            </a:r>
            <a:r>
              <a:rPr kumimoji="0" lang="en-SG" altLang="zh-CN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huyết</a:t>
            </a:r>
            <a:r>
              <a:rPr kumimoji="0" lang="en-SG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minh</a:t>
            </a:r>
            <a:r>
              <a:rPr kumimoji="0" lang="vi-VN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3" name="肘形连接符 8">
            <a:extLst>
              <a:ext uri="{FF2B5EF4-FFF2-40B4-BE49-F238E27FC236}">
                <a16:creationId xmlns:a16="http://schemas.microsoft.com/office/drawing/2014/main" xmlns="" id="{3202155A-DF05-47C1-8EE7-78055D006C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21873" y="5107301"/>
            <a:ext cx="1725966" cy="549017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FF990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椭圆 33">
            <a:extLst>
              <a:ext uri="{FF2B5EF4-FFF2-40B4-BE49-F238E27FC236}">
                <a16:creationId xmlns:a16="http://schemas.microsoft.com/office/drawing/2014/main" xmlns="" id="{C02D9CC2-C36A-4EC4-A149-CA1A3DC56025}"/>
              </a:ext>
            </a:extLst>
          </p:cNvPr>
          <p:cNvSpPr/>
          <p:nvPr/>
        </p:nvSpPr>
        <p:spPr>
          <a:xfrm>
            <a:off x="695862" y="1892655"/>
            <a:ext cx="1724415" cy="1818963"/>
          </a:xfrm>
          <a:prstGeom prst="ellipse">
            <a:avLst/>
          </a:prstGeom>
          <a:noFill/>
          <a:ln w="127000" cap="flat" cmpd="thinThick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b="0" kern="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kumimoji="0" lang="vi-VN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kumimoji="0" lang="en-SG" altLang="zh-CN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Kiểu</a:t>
            </a:r>
            <a:r>
              <a:rPr kumimoji="0" lang="en-SG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SG" altLang="zh-C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endParaRPr kumimoji="0" lang="zh-CN" alt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5" name="KSO_GT2.1.1">
            <a:extLst>
              <a:ext uri="{FF2B5EF4-FFF2-40B4-BE49-F238E27FC236}">
                <a16:creationId xmlns:a16="http://schemas.microsoft.com/office/drawing/2014/main" xmlns="" id="{6D091A14-5988-4B58-AC74-1142C54E2C06}"/>
              </a:ext>
            </a:extLst>
          </p:cNvPr>
          <p:cNvSpPr txBox="1"/>
          <p:nvPr/>
        </p:nvSpPr>
        <p:spPr>
          <a:xfrm>
            <a:off x="4432185" y="1638225"/>
            <a:ext cx="7582919" cy="1163911"/>
          </a:xfrm>
          <a:prstGeom prst="rect">
            <a:avLst/>
          </a:prstGeom>
          <a:noFill/>
        </p:spPr>
        <p:txBody>
          <a:bodyPr lIns="100790" tIns="50396" rIns="100790" bIns="50396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422910" indent="-6032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847725" indent="-12192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271905" indent="-18415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1695450" indent="-2444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181356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17614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2539365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2901950" algn="l" defTabSz="72517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SG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bản</a:t>
            </a:r>
            <a:r>
              <a:rPr kumimoji="0" lang="en-SG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nhật</a:t>
            </a:r>
            <a:r>
              <a:rPr kumimoji="0" lang="en-SG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SG" altLang="zh-C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dụng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6" name="肘形连接符 11">
            <a:extLst>
              <a:ext uri="{FF2B5EF4-FFF2-40B4-BE49-F238E27FC236}">
                <a16:creationId xmlns:a16="http://schemas.microsoft.com/office/drawing/2014/main" xmlns="" id="{576D50FB-EBA1-4CF4-9436-0A240CD5859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9257" y="2292655"/>
            <a:ext cx="1724416" cy="549017"/>
          </a:xfrm>
          <a:prstGeom prst="bentConnector3">
            <a:avLst>
              <a:gd name="adj1" fmla="val 29667"/>
            </a:avLst>
          </a:prstGeom>
          <a:noFill/>
          <a:ln w="38100" algn="ctr">
            <a:solidFill>
              <a:srgbClr val="7030A0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D9F556-6129-4778-9109-31BAFA25F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01" y="363123"/>
            <a:ext cx="3092324" cy="23895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01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28" grpId="0" animBg="1"/>
      <p:bldP spid="29" grpId="0"/>
      <p:bldP spid="30" grpId="0" animBg="1"/>
      <p:bldP spid="32" grpId="0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/>
          <p:nvPr/>
        </p:nvSpPr>
        <p:spPr>
          <a:xfrm>
            <a:off x="3152315" y="650919"/>
            <a:ext cx="2353749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Niêm mạc:</a:t>
            </a:r>
            <a:endParaRPr sz="2800"/>
          </a:p>
        </p:txBody>
      </p:sp>
      <p:pic>
        <p:nvPicPr>
          <p:cNvPr id="223" name="Google Shape;223;p10" descr="Kết quả hình ảnh cho niêm mạc"/>
          <p:cNvPicPr preferRelativeResize="0"/>
          <p:nvPr/>
        </p:nvPicPr>
        <p:blipFill rotWithShape="1">
          <a:blip r:embed="rId3">
            <a:alphaModFix/>
          </a:blip>
          <a:srcRect t="2838" r="29947" b="5102"/>
          <a:stretch/>
        </p:blipFill>
        <p:spPr>
          <a:xfrm>
            <a:off x="90795" y="60325"/>
            <a:ext cx="2560720" cy="3276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4" name="Google Shape;224;p10"/>
          <p:cNvSpPr/>
          <p:nvPr/>
        </p:nvSpPr>
        <p:spPr>
          <a:xfrm>
            <a:off x="3171979" y="669301"/>
            <a:ext cx="8321929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bào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ngoài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cùng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chất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nhầy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hốc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thể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mũi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miệng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2800" dirty="0"/>
          </a:p>
        </p:txBody>
      </p:sp>
      <p:pic>
        <p:nvPicPr>
          <p:cNvPr id="225" name="Google Shape;225;p10" descr="Kết quả hình ảnh cho phế nang"/>
          <p:cNvPicPr preferRelativeResize="0"/>
          <p:nvPr/>
        </p:nvPicPr>
        <p:blipFill rotWithShape="1">
          <a:blip r:embed="rId4">
            <a:alphaModFix/>
          </a:blip>
          <a:srcRect l="-4942" t="4410" r="36592" b="2263"/>
          <a:stretch/>
        </p:blipFill>
        <p:spPr>
          <a:xfrm>
            <a:off x="6679200" y="1909513"/>
            <a:ext cx="4790129" cy="3641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 descr="Kết quả hình ảnh cho phế nang"/>
          <p:cNvPicPr preferRelativeResize="0"/>
          <p:nvPr/>
        </p:nvPicPr>
        <p:blipFill rotWithShape="1">
          <a:blip r:embed="rId5">
            <a:alphaModFix/>
          </a:blip>
          <a:srcRect t="-790" r="-27"/>
          <a:stretch/>
        </p:blipFill>
        <p:spPr>
          <a:xfrm>
            <a:off x="2980790" y="2727460"/>
            <a:ext cx="3600450" cy="2044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0"/>
          <p:cNvSpPr txBox="1"/>
          <p:nvPr/>
        </p:nvSpPr>
        <p:spPr>
          <a:xfrm>
            <a:off x="1288025" y="5575238"/>
            <a:ext cx="2277890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Nang phổi:</a:t>
            </a:r>
            <a:endParaRPr sz="2800"/>
          </a:p>
        </p:txBody>
      </p:sp>
      <p:sp>
        <p:nvSpPr>
          <p:cNvPr id="228" name="Google Shape;228;p10"/>
          <p:cNvSpPr/>
          <p:nvPr/>
        </p:nvSpPr>
        <p:spPr>
          <a:xfrm>
            <a:off x="1452357" y="5605198"/>
            <a:ext cx="1004155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(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gọi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phế</a:t>
            </a: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nhỏ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phổi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bao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nhánh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cuối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phế</a:t>
            </a:r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quản</a:t>
            </a:r>
            <a:endParaRPr sz="2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0790" y="143277"/>
            <a:ext cx="3392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771466" y="122853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Chú thích</a:t>
            </a:r>
            <a:r>
              <a:rPr lang="vi-VN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sgk</a:t>
            </a:r>
            <a:r>
              <a:rPr lang="en-US" sz="2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83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65112"/>
            <a:ext cx="2971800" cy="27934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0638" y="88490"/>
            <a:ext cx="1524000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khuẩn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88309" y="58993"/>
            <a:ext cx="64597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6" name="Picture 6" descr="https://upload.wikimedia.org/wikipedia/commons/thumb/b/b4/Corn_Stover_Tar_from_Pyrolysis_by_Microwave_Heating.jpg/220px-Corn_Stover_Tar_from_Pyrolysis_by_Microwave_Heat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349" y="2156505"/>
            <a:ext cx="1752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49348" y="1695157"/>
            <a:ext cx="1752599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830638" y="2284259"/>
            <a:ext cx="5991788" cy="2800350"/>
          </a:xfrm>
          <a:prstGeom prst="wedgeRoundRectCallout">
            <a:avLst>
              <a:gd name="adj1" fmla="val 52815"/>
              <a:gd name="adj2" fmla="val -6640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Hắc ín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còn gọi là 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dầu hắc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là một chất lỏng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 đen thu được từ chưng cất có tính phá hủy cấu trúc của các chất hữu cơ. Phần lớn hắc ín thu được từ than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như là sản phẩm phụ của việc sản xuất than cốc, nhưng nó cũng có thể được sản xuất từ dầu mỏ, than bùn 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gỗ.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93462" y="6223000"/>
            <a:ext cx="997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 tooltip="Carbon"/>
              </a:rPr>
              <a:t>C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 tooltip="Hiđrô"/>
              </a:rPr>
              <a:t>H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 tooltip="Nitơ"/>
              </a:rPr>
              <a:t>N</a:t>
            </a:r>
            <a:r>
              <a: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50" name="Picture 10" descr="Nicotine.qutemo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2" y="3058604"/>
            <a:ext cx="2119312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Nicotine-2D-skeleta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1" y="4820682"/>
            <a:ext cx="20955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60943" y="5399881"/>
            <a:ext cx="185998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-tin: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735507" y="5444897"/>
            <a:ext cx="768957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468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nimBg="1"/>
      <p:bldP spid="2" grpId="0" animBg="1"/>
      <p:bldP spid="3" grpId="0"/>
      <p:bldP spid="12" grpId="0"/>
      <p:bldP spid="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ải +999 Hình Nền Powerpoint Hoa Đẹp Nhất Năm 2018">
            <a:extLst>
              <a:ext uri="{FF2B5EF4-FFF2-40B4-BE49-F238E27FC236}">
                <a16:creationId xmlns:a16="http://schemas.microsoft.com/office/drawing/2014/main" xmlns="" id="{B8920F82-DD15-4E08-8C20-0E995F04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1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aa03">
            <a:extLst>
              <a:ext uri="{FF2B5EF4-FFF2-40B4-BE49-F238E27FC236}">
                <a16:creationId xmlns:a16="http://schemas.microsoft.com/office/drawing/2014/main" xmlns="" id="{2B73C5AA-8F9E-4D2D-99DD-49A93B498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20" y="1428481"/>
            <a:ext cx="4818435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aa01">
            <a:extLst>
              <a:ext uri="{FF2B5EF4-FFF2-40B4-BE49-F238E27FC236}">
                <a16:creationId xmlns:a16="http://schemas.microsoft.com/office/drawing/2014/main" xmlns="" id="{2054AD77-653F-4E31-AA45-584C372A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9" y="1464190"/>
            <a:ext cx="4577513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xmlns="" id="{CE70E461-F95A-428F-AFD7-80B5AEB3E0A4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502693" y="2505075"/>
            <a:ext cx="527175" cy="5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238" tIns="41619" rIns="83238" bIns="41619">
            <a:spAutoFit/>
          </a:bodyPr>
          <a:lstStyle>
            <a:lvl1pPr defTabSz="8318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 defTabSz="8318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 defTabSz="8318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 defTabSz="8318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 defTabSz="831850"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831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02</a:t>
            </a:r>
          </a:p>
        </p:txBody>
      </p:sp>
      <p:pic>
        <p:nvPicPr>
          <p:cNvPr id="5" name="Picture 6" descr="aa02">
            <a:extLst>
              <a:ext uri="{FF2B5EF4-FFF2-40B4-BE49-F238E27FC236}">
                <a16:creationId xmlns:a16="http://schemas.microsoft.com/office/drawing/2014/main" xmlns="" id="{BBD23540-0735-4841-BE30-7B613F907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93" y="1407040"/>
            <a:ext cx="3307655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055F114-7819-4FE3-B558-13E7B7C50B7B}"/>
              </a:ext>
            </a:extLst>
          </p:cNvPr>
          <p:cNvSpPr/>
          <p:nvPr/>
        </p:nvSpPr>
        <p:spPr>
          <a:xfrm>
            <a:off x="699564" y="4485461"/>
            <a:ext cx="2746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 báo nạn dịch thuốc lá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70B2F7-C9D6-4D6C-A9AC-C5C7D8480771}"/>
              </a:ext>
            </a:extLst>
          </p:cNvPr>
          <p:cNvSpPr/>
          <p:nvPr/>
        </p:nvSpPr>
        <p:spPr>
          <a:xfrm>
            <a:off x="4598658" y="4523709"/>
            <a:ext cx="2799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 hại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FC11E1-EA76-4920-B1A2-94BE6C18F3EA}"/>
              </a:ext>
            </a:extLst>
          </p:cNvPr>
          <p:cNvSpPr/>
          <p:nvPr/>
        </p:nvSpPr>
        <p:spPr>
          <a:xfrm>
            <a:off x="8464326" y="4152246"/>
            <a:ext cx="29779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Kiến nghị chống hút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CE0736-A558-4025-8EC9-40AF1A0F4BA9}"/>
              </a:ext>
            </a:extLst>
          </p:cNvPr>
          <p:cNvSpPr/>
          <p:nvPr/>
        </p:nvSpPr>
        <p:spPr>
          <a:xfrm>
            <a:off x="1036787" y="1610576"/>
            <a:ext cx="1923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DBAFE99-6E14-4394-A4E6-BDE59CAA3A25}"/>
              </a:ext>
            </a:extLst>
          </p:cNvPr>
          <p:cNvSpPr/>
          <p:nvPr/>
        </p:nvSpPr>
        <p:spPr>
          <a:xfrm>
            <a:off x="4951377" y="1596838"/>
            <a:ext cx="1997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96B2C1C-502E-496E-B7E6-1766B1536634}"/>
              </a:ext>
            </a:extLst>
          </p:cNvPr>
          <p:cNvSpPr/>
          <p:nvPr/>
        </p:nvSpPr>
        <p:spPr>
          <a:xfrm>
            <a:off x="8958918" y="1613169"/>
            <a:ext cx="2023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93C3A3D-5AAB-42AF-943D-6C1B5E29CBA1}"/>
              </a:ext>
            </a:extLst>
          </p:cNvPr>
          <p:cNvSpPr txBox="1"/>
          <p:nvPr/>
        </p:nvSpPr>
        <p:spPr>
          <a:xfrm>
            <a:off x="651851" y="2675822"/>
            <a:ext cx="27466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 đầu đến “…nặng hơn cả AIDS”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82485F-CAE1-4C03-8AE7-C471B5CB1034}"/>
              </a:ext>
            </a:extLst>
          </p:cNvPr>
          <p:cNvSpPr txBox="1"/>
          <p:nvPr/>
        </p:nvSpPr>
        <p:spPr>
          <a:xfrm>
            <a:off x="4598658" y="2778153"/>
            <a:ext cx="27998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 theo đến “… phạm pháp”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06FB75-2F29-43E7-932C-313422797F09}"/>
              </a:ext>
            </a:extLst>
          </p:cNvPr>
          <p:cNvSpPr txBox="1"/>
          <p:nvPr/>
        </p:nvSpPr>
        <p:spPr>
          <a:xfrm>
            <a:off x="8572714" y="3123798"/>
            <a:ext cx="2718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 lại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DB68034-AE55-4C08-B11E-D62F6713EB3D}"/>
              </a:ext>
            </a:extLst>
          </p:cNvPr>
          <p:cNvSpPr txBox="1"/>
          <p:nvPr/>
        </p:nvSpPr>
        <p:spPr>
          <a:xfrm>
            <a:off x="4598658" y="220613"/>
            <a:ext cx="34321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ố cục: 3 phần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Nam_Zazini\Desktop\THCS Thuy Phuong\ondichthuocla1\audio\thu am\S6.wav"/>
  <p:tag name="PPSNARRATION" val="5,1906137192,E:\Lam bai giang 2015\Elearning\Thanh pham_BTL\On dich thuoc la\Kich ban\On dich thuoc la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Nam_Zazini\Desktop\THCS Thuy Phuong\ondichthuocla1\audio\thu am\S13.wav"/>
  <p:tag name="PPSNARRATION" val="12,1906137192,E:\Lam bai giang 2015\Elearning\Thanh pham_BTL\On dich thuoc la\Kich ban\On dich thuoc la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Nam_Zazini\Desktop\THCS Thuy Phuong\ondichthuocla1\audio\thu am\S31,32.wav"/>
  <p:tag name="PPSNARRATION" val="26,1906137192,E:\Lam bai giang 2015\Elearning\Thanh pham_BTL\On dich thuoc la\Kich ban\On dich thuoc l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2186</Words>
  <Application>Microsoft Office PowerPoint</Application>
  <PresentationFormat>Widescreen</PresentationFormat>
  <Paragraphs>261</Paragraphs>
  <Slides>44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63" baseType="lpstr">
      <vt:lpstr>맑은 고딕</vt:lpstr>
      <vt:lpstr>微软雅黑</vt:lpstr>
      <vt:lpstr>微软雅黑</vt:lpstr>
      <vt:lpstr>SimSun</vt:lpstr>
      <vt:lpstr>#9Slide03 Arima Madurai Black</vt:lpstr>
      <vt:lpstr>Arial</vt:lpstr>
      <vt:lpstr>Arial Black</vt:lpstr>
      <vt:lpstr>Arima Madurai Black</vt:lpstr>
      <vt:lpstr>Calibri</vt:lpstr>
      <vt:lpstr>Calibri Light</vt:lpstr>
      <vt:lpstr>等线</vt:lpstr>
      <vt:lpstr>华文细黑</vt:lpstr>
      <vt:lpstr>Symbol</vt:lpstr>
      <vt:lpstr>Times New Roman</vt:lpstr>
      <vt:lpstr>VNI-Times</vt:lpstr>
      <vt:lpstr>Wingdings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Sự kiện và con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NGUYÊN NHÂN HÚT THUỐC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Hồ Thành Kiệt</cp:lastModifiedBy>
  <cp:revision>42</cp:revision>
  <dcterms:created xsi:type="dcterms:W3CDTF">2021-07-01T03:03:10Z</dcterms:created>
  <dcterms:modified xsi:type="dcterms:W3CDTF">2022-07-26T08:58:09Z</dcterms:modified>
</cp:coreProperties>
</file>